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4" r:id="rId5"/>
    <p:sldId id="258" r:id="rId6"/>
    <p:sldId id="267" r:id="rId7"/>
    <p:sldId id="260" r:id="rId8"/>
    <p:sldId id="268" r:id="rId9"/>
    <p:sldId id="261" r:id="rId10"/>
    <p:sldId id="272" r:id="rId11"/>
    <p:sldId id="273" r:id="rId12"/>
    <p:sldId id="266" r:id="rId13"/>
    <p:sldId id="265" r:id="rId14"/>
    <p:sldId id="259" r:id="rId15"/>
    <p:sldId id="262" r:id="rId16"/>
    <p:sldId id="269" r:id="rId17"/>
    <p:sldId id="270"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2/24/2021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2/24/2021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2/24/2021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2/24/2021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Leaving Cert 2021 options</a:t>
            </a:r>
            <a:endParaRPr lang="en-IE" dirty="0"/>
          </a:p>
        </p:txBody>
      </p:sp>
      <p:sp>
        <p:nvSpPr>
          <p:cNvPr id="3" name="Subtitle 2"/>
          <p:cNvSpPr>
            <a:spLocks noGrp="1"/>
          </p:cNvSpPr>
          <p:nvPr>
            <p:ph type="subTitle" idx="1"/>
          </p:nvPr>
        </p:nvSpPr>
        <p:spPr/>
        <p:txBody>
          <a:bodyPr/>
          <a:lstStyle/>
          <a:p>
            <a:r>
              <a:rPr lang="en-GB" dirty="0" smtClean="0"/>
              <a:t>A summary of information for 6</a:t>
            </a:r>
            <a:r>
              <a:rPr lang="en-GB" baseline="30000" dirty="0" smtClean="0"/>
              <a:t>th</a:t>
            </a:r>
            <a:r>
              <a:rPr lang="en-GB" dirty="0" smtClean="0"/>
              <a:t> Year students of</a:t>
            </a:r>
            <a:r>
              <a:rPr lang="en-GB" dirty="0"/>
              <a:t> </a:t>
            </a:r>
            <a:r>
              <a:rPr lang="en-GB" dirty="0" smtClean="0"/>
              <a:t>St. Vincent’s Secondary School</a:t>
            </a:r>
            <a:endParaRPr lang="en-IE" dirty="0"/>
          </a:p>
        </p:txBody>
      </p:sp>
    </p:spTree>
    <p:extLst>
      <p:ext uri="{BB962C8B-B14F-4D97-AF65-F5344CB8AC3E}">
        <p14:creationId xmlns:p14="http://schemas.microsoft.com/office/powerpoint/2010/main" val="1350166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Coursework</a:t>
            </a:r>
            <a:endParaRPr lang="en-IE" dirty="0"/>
          </a:p>
        </p:txBody>
      </p:sp>
      <p:sp>
        <p:nvSpPr>
          <p:cNvPr id="3" name="Content Placeholder 2"/>
          <p:cNvSpPr>
            <a:spLocks noGrp="1"/>
          </p:cNvSpPr>
          <p:nvPr>
            <p:ph idx="1"/>
          </p:nvPr>
        </p:nvSpPr>
        <p:spPr>
          <a:xfrm>
            <a:off x="680321" y="2336872"/>
            <a:ext cx="9926719" cy="4281641"/>
          </a:xfrm>
        </p:spPr>
        <p:txBody>
          <a:bodyPr>
            <a:normAutofit lnSpcReduction="10000"/>
          </a:bodyPr>
          <a:lstStyle/>
          <a:p>
            <a:pPr marL="354965" indent="-342900">
              <a:lnSpc>
                <a:spcPct val="100000"/>
              </a:lnSpc>
              <a:spcBef>
                <a:spcPts val="95"/>
              </a:spcBef>
              <a:buFont typeface="Arial"/>
              <a:buChar char="•"/>
              <a:tabLst>
                <a:tab pos="354965" algn="l"/>
                <a:tab pos="355600" algn="l"/>
              </a:tabLst>
            </a:pPr>
            <a:r>
              <a:rPr lang="en-GB" b="1" spc="-10" dirty="0">
                <a:latin typeface="Calibri"/>
                <a:cs typeface="Calibri"/>
              </a:rPr>
              <a:t>New</a:t>
            </a:r>
            <a:r>
              <a:rPr lang="en-GB" b="1" spc="5" dirty="0">
                <a:latin typeface="Calibri"/>
                <a:cs typeface="Calibri"/>
              </a:rPr>
              <a:t> </a:t>
            </a:r>
            <a:r>
              <a:rPr lang="en-GB" b="1" spc="-20" dirty="0">
                <a:latin typeface="Calibri"/>
                <a:cs typeface="Calibri"/>
              </a:rPr>
              <a:t>dates</a:t>
            </a:r>
            <a:r>
              <a:rPr lang="en-GB" b="1" spc="-5" dirty="0">
                <a:latin typeface="Calibri"/>
                <a:cs typeface="Calibri"/>
              </a:rPr>
              <a:t> </a:t>
            </a:r>
            <a:r>
              <a:rPr lang="en-GB" b="1" spc="-20" dirty="0">
                <a:latin typeface="Calibri"/>
                <a:cs typeface="Calibri"/>
              </a:rPr>
              <a:t>for</a:t>
            </a:r>
            <a:r>
              <a:rPr lang="en-GB" b="1" spc="5" dirty="0">
                <a:latin typeface="Calibri"/>
                <a:cs typeface="Calibri"/>
              </a:rPr>
              <a:t> </a:t>
            </a:r>
            <a:r>
              <a:rPr lang="en-GB" b="1" spc="-5" dirty="0">
                <a:latin typeface="Calibri"/>
                <a:cs typeface="Calibri"/>
              </a:rPr>
              <a:t>completion</a:t>
            </a:r>
            <a:r>
              <a:rPr lang="en-GB" b="1" spc="5" dirty="0">
                <a:latin typeface="Calibri"/>
                <a:cs typeface="Calibri"/>
              </a:rPr>
              <a:t> </a:t>
            </a:r>
            <a:r>
              <a:rPr lang="en-GB" b="1" spc="-5" dirty="0">
                <a:latin typeface="Calibri"/>
                <a:cs typeface="Calibri"/>
              </a:rPr>
              <a:t>will issue</a:t>
            </a:r>
            <a:endParaRPr lang="en-GB" dirty="0">
              <a:latin typeface="Calibri"/>
              <a:cs typeface="Calibri"/>
            </a:endParaRPr>
          </a:p>
          <a:p>
            <a:pPr marL="354965" indent="-342900">
              <a:lnSpc>
                <a:spcPct val="100000"/>
              </a:lnSpc>
              <a:spcBef>
                <a:spcPts val="2495"/>
              </a:spcBef>
              <a:buFont typeface="Arial"/>
              <a:buChar char="•"/>
              <a:tabLst>
                <a:tab pos="354965" algn="l"/>
                <a:tab pos="355600" algn="l"/>
              </a:tabLst>
            </a:pPr>
            <a:r>
              <a:rPr lang="en-GB" b="1" spc="-20" dirty="0">
                <a:latin typeface="Calibri"/>
                <a:cs typeface="Calibri"/>
              </a:rPr>
              <a:t>SEC</a:t>
            </a:r>
            <a:r>
              <a:rPr lang="en-GB" b="1" spc="10" dirty="0">
                <a:latin typeface="Calibri"/>
                <a:cs typeface="Calibri"/>
              </a:rPr>
              <a:t> </a:t>
            </a:r>
            <a:r>
              <a:rPr lang="en-GB" b="1" spc="-5" dirty="0">
                <a:latin typeface="Calibri"/>
                <a:cs typeface="Calibri"/>
              </a:rPr>
              <a:t>will</a:t>
            </a:r>
            <a:r>
              <a:rPr lang="en-GB" b="1" spc="5" dirty="0">
                <a:latin typeface="Calibri"/>
                <a:cs typeface="Calibri"/>
              </a:rPr>
              <a:t> </a:t>
            </a:r>
            <a:r>
              <a:rPr lang="en-GB" b="1" spc="-5" dirty="0">
                <a:latin typeface="Calibri"/>
                <a:cs typeface="Calibri"/>
              </a:rPr>
              <a:t>issue</a:t>
            </a:r>
            <a:r>
              <a:rPr lang="en-GB" b="1" spc="5" dirty="0">
                <a:latin typeface="Calibri"/>
                <a:cs typeface="Calibri"/>
              </a:rPr>
              <a:t> </a:t>
            </a:r>
            <a:r>
              <a:rPr lang="en-GB" b="1" spc="-5" dirty="0">
                <a:latin typeface="Calibri"/>
                <a:cs typeface="Calibri"/>
              </a:rPr>
              <a:t>these </a:t>
            </a:r>
            <a:r>
              <a:rPr lang="en-GB" b="1" spc="-20" dirty="0">
                <a:latin typeface="Calibri"/>
                <a:cs typeface="Calibri"/>
              </a:rPr>
              <a:t>dates</a:t>
            </a:r>
            <a:r>
              <a:rPr lang="en-GB" b="1" spc="5" dirty="0">
                <a:latin typeface="Calibri"/>
                <a:cs typeface="Calibri"/>
              </a:rPr>
              <a:t> </a:t>
            </a:r>
            <a:r>
              <a:rPr lang="en-GB" b="1" spc="-5" dirty="0">
                <a:latin typeface="Calibri"/>
                <a:cs typeface="Calibri"/>
              </a:rPr>
              <a:t>as soon</a:t>
            </a:r>
            <a:r>
              <a:rPr lang="en-GB" b="1" dirty="0">
                <a:latin typeface="Calibri"/>
                <a:cs typeface="Calibri"/>
              </a:rPr>
              <a:t> </a:t>
            </a:r>
            <a:r>
              <a:rPr lang="en-GB" b="1" spc="-5" dirty="0">
                <a:latin typeface="Calibri"/>
                <a:cs typeface="Calibri"/>
              </a:rPr>
              <a:t>as</a:t>
            </a:r>
            <a:r>
              <a:rPr lang="en-GB" b="1" dirty="0">
                <a:latin typeface="Calibri"/>
                <a:cs typeface="Calibri"/>
              </a:rPr>
              <a:t> </a:t>
            </a:r>
            <a:r>
              <a:rPr lang="en-GB" b="1" spc="-5" dirty="0">
                <a:latin typeface="Calibri"/>
                <a:cs typeface="Calibri"/>
              </a:rPr>
              <a:t>possible</a:t>
            </a:r>
            <a:endParaRPr lang="en-GB" dirty="0">
              <a:latin typeface="Calibri"/>
              <a:cs typeface="Calibri"/>
            </a:endParaRPr>
          </a:p>
          <a:p>
            <a:pPr marL="354965" marR="77470" indent="-342900">
              <a:lnSpc>
                <a:spcPct val="100000"/>
              </a:lnSpc>
              <a:spcBef>
                <a:spcPts val="2500"/>
              </a:spcBef>
              <a:buFont typeface="Arial"/>
              <a:buChar char="•"/>
              <a:tabLst>
                <a:tab pos="354965" algn="l"/>
                <a:tab pos="355600" algn="l"/>
              </a:tabLst>
            </a:pPr>
            <a:r>
              <a:rPr lang="en-GB" b="1" u="heavy" spc="-5" dirty="0">
                <a:uFill>
                  <a:solidFill>
                    <a:srgbClr val="374149"/>
                  </a:solidFill>
                </a:uFill>
                <a:latin typeface="Calibri"/>
                <a:cs typeface="Calibri"/>
              </a:rPr>
              <a:t>Subject-by-subject guide on all subjects </a:t>
            </a:r>
            <a:r>
              <a:rPr lang="en-GB" b="1" u="heavy" spc="-10" dirty="0">
                <a:uFill>
                  <a:solidFill>
                    <a:srgbClr val="374149"/>
                  </a:solidFill>
                </a:uFill>
                <a:latin typeface="Calibri"/>
                <a:cs typeface="Calibri"/>
              </a:rPr>
              <a:t>with </a:t>
            </a:r>
            <a:r>
              <a:rPr lang="en-GB" b="1" spc="-710" dirty="0">
                <a:latin typeface="Calibri"/>
                <a:cs typeface="Calibri"/>
              </a:rPr>
              <a:t> </a:t>
            </a:r>
            <a:r>
              <a:rPr lang="en-GB" b="1" u="heavy" spc="-20" dirty="0">
                <a:uFill>
                  <a:solidFill>
                    <a:srgbClr val="374149"/>
                  </a:solidFill>
                </a:uFill>
                <a:latin typeface="Calibri"/>
                <a:cs typeface="Calibri"/>
              </a:rPr>
              <a:t>practical/coursework</a:t>
            </a:r>
            <a:r>
              <a:rPr lang="en-GB" b="1" u="heavy" spc="30" dirty="0">
                <a:uFill>
                  <a:solidFill>
                    <a:srgbClr val="374149"/>
                  </a:solidFill>
                </a:uFill>
                <a:latin typeface="Calibri"/>
                <a:cs typeface="Calibri"/>
              </a:rPr>
              <a:t> </a:t>
            </a:r>
            <a:r>
              <a:rPr lang="en-GB" b="1" u="heavy" spc="-10" dirty="0">
                <a:uFill>
                  <a:solidFill>
                    <a:srgbClr val="374149"/>
                  </a:solidFill>
                </a:uFill>
                <a:latin typeface="Calibri"/>
                <a:cs typeface="Calibri"/>
              </a:rPr>
              <a:t>components</a:t>
            </a:r>
            <a:r>
              <a:rPr lang="en-GB" b="1" u="heavy" dirty="0">
                <a:uFill>
                  <a:solidFill>
                    <a:srgbClr val="374149"/>
                  </a:solidFill>
                </a:uFill>
                <a:latin typeface="Calibri"/>
                <a:cs typeface="Calibri"/>
              </a:rPr>
              <a:t> </a:t>
            </a:r>
            <a:r>
              <a:rPr lang="en-GB" b="1" u="heavy" spc="-5" dirty="0">
                <a:uFill>
                  <a:solidFill>
                    <a:srgbClr val="374149"/>
                  </a:solidFill>
                </a:uFill>
                <a:latin typeface="Calibri"/>
                <a:cs typeface="Calibri"/>
              </a:rPr>
              <a:t>will</a:t>
            </a:r>
            <a:r>
              <a:rPr lang="en-GB" b="1" u="heavy" spc="20" dirty="0">
                <a:uFill>
                  <a:solidFill>
                    <a:srgbClr val="374149"/>
                  </a:solidFill>
                </a:uFill>
                <a:latin typeface="Calibri"/>
                <a:cs typeface="Calibri"/>
              </a:rPr>
              <a:t> </a:t>
            </a:r>
            <a:r>
              <a:rPr lang="en-GB" b="1" u="heavy" spc="-5" dirty="0">
                <a:uFill>
                  <a:solidFill>
                    <a:srgbClr val="374149"/>
                  </a:solidFill>
                </a:uFill>
                <a:latin typeface="Calibri"/>
                <a:cs typeface="Calibri"/>
              </a:rPr>
              <a:t>issue</a:t>
            </a:r>
            <a:endParaRPr lang="en-GB" dirty="0">
              <a:latin typeface="Calibri"/>
              <a:cs typeface="Calibri"/>
            </a:endParaRPr>
          </a:p>
          <a:p>
            <a:pPr marL="354965" marR="234315" indent="-342900">
              <a:lnSpc>
                <a:spcPct val="80000"/>
              </a:lnSpc>
              <a:spcBef>
                <a:spcPts val="844"/>
              </a:spcBef>
              <a:buFont typeface="Arial"/>
              <a:buChar char="•"/>
              <a:tabLst>
                <a:tab pos="354965" algn="l"/>
                <a:tab pos="355600" algn="l"/>
              </a:tabLst>
            </a:pPr>
            <a:r>
              <a:rPr lang="en-GB" b="1" dirty="0">
                <a:latin typeface="Calibri"/>
                <a:cs typeface="Calibri"/>
              </a:rPr>
              <a:t>Not</a:t>
            </a:r>
            <a:r>
              <a:rPr lang="en-GB" b="1" spc="-10" dirty="0">
                <a:latin typeface="Calibri"/>
                <a:cs typeface="Calibri"/>
              </a:rPr>
              <a:t> </a:t>
            </a:r>
            <a:r>
              <a:rPr lang="en-GB" b="1" spc="-5" dirty="0">
                <a:latin typeface="Calibri"/>
                <a:cs typeface="Calibri"/>
              </a:rPr>
              <a:t>possible</a:t>
            </a:r>
            <a:r>
              <a:rPr lang="en-GB" b="1" spc="5" dirty="0">
                <a:latin typeface="Calibri"/>
                <a:cs typeface="Calibri"/>
              </a:rPr>
              <a:t> </a:t>
            </a:r>
            <a:r>
              <a:rPr lang="en-GB" b="1" spc="-20" dirty="0">
                <a:latin typeface="Calibri"/>
                <a:cs typeface="Calibri"/>
              </a:rPr>
              <a:t>to</a:t>
            </a:r>
            <a:r>
              <a:rPr lang="en-GB" b="1" spc="-5" dirty="0">
                <a:latin typeface="Calibri"/>
                <a:cs typeface="Calibri"/>
              </a:rPr>
              <a:t> hold </a:t>
            </a:r>
            <a:r>
              <a:rPr lang="en-GB" b="1" spc="-15" dirty="0">
                <a:latin typeface="Calibri"/>
                <a:cs typeface="Calibri"/>
              </a:rPr>
              <a:t>practical</a:t>
            </a:r>
            <a:r>
              <a:rPr lang="en-GB" b="1" spc="5" dirty="0">
                <a:latin typeface="Calibri"/>
                <a:cs typeface="Calibri"/>
              </a:rPr>
              <a:t> </a:t>
            </a:r>
            <a:r>
              <a:rPr lang="en-GB" b="1" spc="-5" dirty="0">
                <a:latin typeface="Calibri"/>
                <a:cs typeface="Calibri"/>
              </a:rPr>
              <a:t>skills</a:t>
            </a:r>
            <a:r>
              <a:rPr lang="en-GB" b="1" dirty="0">
                <a:latin typeface="Calibri"/>
                <a:cs typeface="Calibri"/>
              </a:rPr>
              <a:t> </a:t>
            </a:r>
            <a:r>
              <a:rPr lang="en-GB" b="1" spc="-20" dirty="0">
                <a:latin typeface="Calibri"/>
                <a:cs typeface="Calibri"/>
              </a:rPr>
              <a:t>tests</a:t>
            </a:r>
            <a:r>
              <a:rPr lang="en-GB" b="1" spc="10" dirty="0">
                <a:latin typeface="Calibri"/>
                <a:cs typeface="Calibri"/>
              </a:rPr>
              <a:t> </a:t>
            </a:r>
            <a:r>
              <a:rPr lang="en-GB" b="1" spc="-20" dirty="0">
                <a:latin typeface="Calibri"/>
                <a:cs typeface="Calibri"/>
              </a:rPr>
              <a:t>(day </a:t>
            </a:r>
            <a:r>
              <a:rPr lang="en-GB" b="1" spc="-685" dirty="0">
                <a:latin typeface="Calibri"/>
                <a:cs typeface="Calibri"/>
              </a:rPr>
              <a:t> </a:t>
            </a:r>
            <a:r>
              <a:rPr lang="en-GB" b="1" spc="-10" dirty="0" err="1">
                <a:latin typeface="Calibri"/>
                <a:cs typeface="Calibri"/>
              </a:rPr>
              <a:t>practicals</a:t>
            </a:r>
            <a:r>
              <a:rPr lang="en-GB" b="1" spc="-10" dirty="0">
                <a:latin typeface="Calibri"/>
                <a:cs typeface="Calibri"/>
              </a:rPr>
              <a:t>)</a:t>
            </a:r>
            <a:r>
              <a:rPr lang="en-GB" b="1" spc="-20" dirty="0">
                <a:latin typeface="Calibri"/>
                <a:cs typeface="Calibri"/>
              </a:rPr>
              <a:t> </a:t>
            </a:r>
            <a:r>
              <a:rPr lang="en-GB" b="1" dirty="0">
                <a:latin typeface="Calibri"/>
                <a:cs typeface="Calibri"/>
              </a:rPr>
              <a:t>in</a:t>
            </a:r>
            <a:r>
              <a:rPr lang="en-GB" b="1" spc="-10" dirty="0">
                <a:latin typeface="Calibri"/>
                <a:cs typeface="Calibri"/>
              </a:rPr>
              <a:t> </a:t>
            </a:r>
            <a:r>
              <a:rPr lang="en-GB" b="1" dirty="0">
                <a:latin typeface="Calibri"/>
                <a:cs typeface="Calibri"/>
              </a:rPr>
              <a:t>a</a:t>
            </a:r>
            <a:r>
              <a:rPr lang="en-GB" b="1" spc="-10" dirty="0">
                <a:latin typeface="Calibri"/>
                <a:cs typeface="Calibri"/>
              </a:rPr>
              <a:t> </a:t>
            </a:r>
            <a:r>
              <a:rPr lang="en-GB" b="1" spc="-5" dirty="0">
                <a:latin typeface="Calibri"/>
                <a:cs typeface="Calibri"/>
              </a:rPr>
              <a:t>small</a:t>
            </a:r>
            <a:r>
              <a:rPr lang="en-GB" b="1" spc="-10" dirty="0">
                <a:latin typeface="Calibri"/>
                <a:cs typeface="Calibri"/>
              </a:rPr>
              <a:t> </a:t>
            </a:r>
            <a:r>
              <a:rPr lang="en-GB" b="1" spc="-5" dirty="0">
                <a:latin typeface="Calibri"/>
                <a:cs typeface="Calibri"/>
              </a:rPr>
              <a:t>number</a:t>
            </a:r>
            <a:r>
              <a:rPr lang="en-GB" b="1" dirty="0">
                <a:latin typeface="Calibri"/>
                <a:cs typeface="Calibri"/>
              </a:rPr>
              <a:t> of</a:t>
            </a:r>
            <a:r>
              <a:rPr lang="en-GB" b="1" spc="-20" dirty="0">
                <a:latin typeface="Calibri"/>
                <a:cs typeface="Calibri"/>
              </a:rPr>
              <a:t> </a:t>
            </a:r>
            <a:r>
              <a:rPr lang="en-GB" b="1" spc="-5" dirty="0" smtClean="0">
                <a:latin typeface="Calibri"/>
                <a:cs typeface="Calibri"/>
              </a:rPr>
              <a:t>subjects.</a:t>
            </a:r>
            <a:endParaRPr lang="en-GB" dirty="0">
              <a:latin typeface="Calibri"/>
              <a:cs typeface="Calibri"/>
            </a:endParaRPr>
          </a:p>
          <a:p>
            <a:pPr marL="354965" marR="5080" indent="-342900">
              <a:lnSpc>
                <a:spcPct val="80000"/>
              </a:lnSpc>
              <a:spcBef>
                <a:spcPts val="1705"/>
              </a:spcBef>
              <a:buFont typeface="Arial"/>
              <a:buChar char="•"/>
              <a:tabLst>
                <a:tab pos="354965" algn="l"/>
                <a:tab pos="355600" algn="l"/>
                <a:tab pos="2183765" algn="l"/>
              </a:tabLst>
            </a:pPr>
            <a:r>
              <a:rPr lang="en-GB" b="1" spc="-5" dirty="0">
                <a:latin typeface="Calibri"/>
                <a:cs typeface="Calibri"/>
              </a:rPr>
              <a:t>The</a:t>
            </a:r>
            <a:r>
              <a:rPr lang="en-GB" b="1" spc="5" dirty="0">
                <a:latin typeface="Calibri"/>
                <a:cs typeface="Calibri"/>
              </a:rPr>
              <a:t> </a:t>
            </a:r>
            <a:r>
              <a:rPr lang="en-GB" b="1" spc="-10" dirty="0">
                <a:latin typeface="Calibri"/>
                <a:cs typeface="Calibri"/>
              </a:rPr>
              <a:t>proportion</a:t>
            </a:r>
            <a:r>
              <a:rPr lang="en-GB" b="1" spc="-20" dirty="0">
                <a:latin typeface="Calibri"/>
                <a:cs typeface="Calibri"/>
              </a:rPr>
              <a:t> </a:t>
            </a:r>
            <a:r>
              <a:rPr lang="en-GB" b="1" dirty="0">
                <a:latin typeface="Calibri"/>
                <a:cs typeface="Calibri"/>
              </a:rPr>
              <a:t>of</a:t>
            </a:r>
            <a:r>
              <a:rPr lang="en-GB" b="1" spc="-5" dirty="0">
                <a:latin typeface="Calibri"/>
                <a:cs typeface="Calibri"/>
              </a:rPr>
              <a:t> </a:t>
            </a:r>
            <a:r>
              <a:rPr lang="en-GB" b="1" spc="-10" dirty="0">
                <a:latin typeface="Calibri"/>
                <a:cs typeface="Calibri"/>
              </a:rPr>
              <a:t>marks</a:t>
            </a:r>
            <a:r>
              <a:rPr lang="en-GB" b="1" spc="-5" dirty="0">
                <a:latin typeface="Calibri"/>
                <a:cs typeface="Calibri"/>
              </a:rPr>
              <a:t> normally</a:t>
            </a:r>
            <a:r>
              <a:rPr lang="en-GB" b="1" spc="-15" dirty="0">
                <a:latin typeface="Calibri"/>
                <a:cs typeface="Calibri"/>
              </a:rPr>
              <a:t> allocated</a:t>
            </a:r>
            <a:r>
              <a:rPr lang="en-GB" b="1" dirty="0">
                <a:latin typeface="Calibri"/>
                <a:cs typeface="Calibri"/>
              </a:rPr>
              <a:t> </a:t>
            </a:r>
            <a:r>
              <a:rPr lang="en-GB" b="1" spc="-20" dirty="0">
                <a:latin typeface="Calibri"/>
                <a:cs typeface="Calibri"/>
              </a:rPr>
              <a:t>to </a:t>
            </a:r>
            <a:r>
              <a:rPr lang="en-GB" b="1" spc="-685" dirty="0">
                <a:latin typeface="Calibri"/>
                <a:cs typeface="Calibri"/>
              </a:rPr>
              <a:t> </a:t>
            </a:r>
            <a:r>
              <a:rPr lang="en-GB" b="1" spc="-5" dirty="0">
                <a:latin typeface="Calibri"/>
                <a:cs typeface="Calibri"/>
              </a:rPr>
              <a:t>these</a:t>
            </a:r>
            <a:r>
              <a:rPr lang="en-GB" b="1" dirty="0">
                <a:latin typeface="Calibri"/>
                <a:cs typeface="Calibri"/>
              </a:rPr>
              <a:t> </a:t>
            </a:r>
            <a:r>
              <a:rPr lang="en-GB" b="1" spc="-10" dirty="0">
                <a:latin typeface="Calibri"/>
                <a:cs typeface="Calibri"/>
              </a:rPr>
              <a:t>components</a:t>
            </a:r>
            <a:r>
              <a:rPr lang="en-GB" b="1" spc="-5" dirty="0">
                <a:latin typeface="Calibri"/>
                <a:cs typeface="Calibri"/>
              </a:rPr>
              <a:t> will be</a:t>
            </a:r>
            <a:r>
              <a:rPr lang="en-GB" b="1" dirty="0">
                <a:latin typeface="Calibri"/>
                <a:cs typeface="Calibri"/>
              </a:rPr>
              <a:t> </a:t>
            </a:r>
            <a:r>
              <a:rPr lang="en-GB" b="1" spc="-15" dirty="0">
                <a:latin typeface="Calibri"/>
                <a:cs typeface="Calibri"/>
              </a:rPr>
              <a:t>reallocated</a:t>
            </a:r>
            <a:r>
              <a:rPr lang="en-GB" b="1" spc="-20" dirty="0">
                <a:latin typeface="Calibri"/>
                <a:cs typeface="Calibri"/>
              </a:rPr>
              <a:t> to</a:t>
            </a:r>
            <a:r>
              <a:rPr lang="en-GB" b="1" spc="-5" dirty="0">
                <a:latin typeface="Calibri"/>
                <a:cs typeface="Calibri"/>
              </a:rPr>
              <a:t> the </a:t>
            </a:r>
            <a:r>
              <a:rPr lang="en-GB" b="1" dirty="0">
                <a:latin typeface="Calibri"/>
                <a:cs typeface="Calibri"/>
              </a:rPr>
              <a:t> </a:t>
            </a:r>
            <a:r>
              <a:rPr lang="en-GB" b="1" spc="-10" dirty="0" smtClean="0">
                <a:latin typeface="Calibri"/>
                <a:cs typeface="Calibri"/>
              </a:rPr>
              <a:t>remaining assessment</a:t>
            </a:r>
            <a:r>
              <a:rPr lang="en-GB" b="1" dirty="0" smtClean="0">
                <a:latin typeface="Calibri"/>
                <a:cs typeface="Calibri"/>
              </a:rPr>
              <a:t> </a:t>
            </a:r>
            <a:r>
              <a:rPr lang="en-GB" b="1" spc="-10" dirty="0">
                <a:latin typeface="Calibri"/>
                <a:cs typeface="Calibri"/>
              </a:rPr>
              <a:t>component</a:t>
            </a:r>
            <a:endParaRPr lang="en-GB" dirty="0">
              <a:latin typeface="Calibri"/>
              <a:cs typeface="Calibri"/>
            </a:endParaRPr>
          </a:p>
          <a:p>
            <a:pPr marL="354965" marR="445134" indent="-342900">
              <a:lnSpc>
                <a:spcPct val="80000"/>
              </a:lnSpc>
              <a:spcBef>
                <a:spcPts val="1945"/>
              </a:spcBef>
              <a:buFont typeface="Arial"/>
              <a:buChar char="•"/>
              <a:tabLst>
                <a:tab pos="354965" algn="l"/>
                <a:tab pos="355600" algn="l"/>
              </a:tabLst>
            </a:pPr>
            <a:r>
              <a:rPr lang="en-GB" b="1" spc="-5" dirty="0">
                <a:latin typeface="Calibri"/>
                <a:cs typeface="Calibri"/>
              </a:rPr>
              <a:t>The </a:t>
            </a:r>
            <a:r>
              <a:rPr lang="en-GB" b="1" spc="-10" dirty="0">
                <a:latin typeface="Calibri"/>
                <a:cs typeface="Calibri"/>
              </a:rPr>
              <a:t>proportion </a:t>
            </a:r>
            <a:r>
              <a:rPr lang="en-GB" b="1" dirty="0">
                <a:latin typeface="Calibri"/>
                <a:cs typeface="Calibri"/>
              </a:rPr>
              <a:t>of </a:t>
            </a:r>
            <a:r>
              <a:rPr lang="en-GB" b="1" spc="-5" dirty="0">
                <a:latin typeface="Calibri"/>
                <a:cs typeface="Calibri"/>
              </a:rPr>
              <a:t>the marks </a:t>
            </a:r>
            <a:r>
              <a:rPr lang="en-GB" b="1" spc="-20" dirty="0">
                <a:latin typeface="Calibri"/>
                <a:cs typeface="Calibri"/>
              </a:rPr>
              <a:t>for </a:t>
            </a:r>
            <a:r>
              <a:rPr lang="en-GB" b="1" spc="-5" dirty="0">
                <a:latin typeface="Calibri"/>
                <a:cs typeface="Calibri"/>
              </a:rPr>
              <a:t>the </a:t>
            </a:r>
            <a:r>
              <a:rPr lang="en-GB" b="1" spc="-15" dirty="0">
                <a:latin typeface="Calibri"/>
                <a:cs typeface="Calibri"/>
              </a:rPr>
              <a:t>written </a:t>
            </a:r>
            <a:r>
              <a:rPr lang="en-GB" b="1" spc="-690" dirty="0">
                <a:latin typeface="Calibri"/>
                <a:cs typeface="Calibri"/>
              </a:rPr>
              <a:t> </a:t>
            </a:r>
            <a:r>
              <a:rPr lang="en-GB" b="1" spc="-15" dirty="0">
                <a:latin typeface="Calibri"/>
                <a:cs typeface="Calibri"/>
              </a:rPr>
              <a:t>examination</a:t>
            </a:r>
            <a:r>
              <a:rPr lang="en-GB" b="1" spc="-30" dirty="0">
                <a:latin typeface="Calibri"/>
                <a:cs typeface="Calibri"/>
              </a:rPr>
              <a:t> </a:t>
            </a:r>
            <a:r>
              <a:rPr lang="en-GB" b="1" spc="-5" dirty="0">
                <a:latin typeface="Calibri"/>
                <a:cs typeface="Calibri"/>
              </a:rPr>
              <a:t>will</a:t>
            </a:r>
            <a:r>
              <a:rPr lang="en-GB" b="1" spc="5" dirty="0">
                <a:latin typeface="Calibri"/>
                <a:cs typeface="Calibri"/>
              </a:rPr>
              <a:t> </a:t>
            </a:r>
            <a:r>
              <a:rPr lang="en-GB" b="1" spc="-10" dirty="0">
                <a:latin typeface="Calibri"/>
                <a:cs typeface="Calibri"/>
              </a:rPr>
              <a:t>remain</a:t>
            </a:r>
            <a:r>
              <a:rPr lang="en-GB" b="1" spc="-20" dirty="0">
                <a:latin typeface="Calibri"/>
                <a:cs typeface="Calibri"/>
              </a:rPr>
              <a:t> </a:t>
            </a:r>
            <a:r>
              <a:rPr lang="en-GB" b="1" spc="-10" dirty="0" smtClean="0">
                <a:latin typeface="Calibri"/>
                <a:cs typeface="Calibri"/>
              </a:rPr>
              <a:t>unchanged.</a:t>
            </a:r>
            <a:endParaRPr lang="en-GB" dirty="0">
              <a:latin typeface="Calibri"/>
              <a:cs typeface="Calibri"/>
            </a:endParaRPr>
          </a:p>
          <a:p>
            <a:endParaRPr lang="en-IE" dirty="0"/>
          </a:p>
        </p:txBody>
      </p:sp>
    </p:spTree>
    <p:extLst>
      <p:ext uri="{BB962C8B-B14F-4D97-AF65-F5344CB8AC3E}">
        <p14:creationId xmlns:p14="http://schemas.microsoft.com/office/powerpoint/2010/main" val="2135761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Music</a:t>
            </a:r>
            <a:endParaRPr lang="en-IE" dirty="0"/>
          </a:p>
        </p:txBody>
      </p:sp>
      <p:sp>
        <p:nvSpPr>
          <p:cNvPr id="3" name="Content Placeholder 2"/>
          <p:cNvSpPr>
            <a:spLocks noGrp="1"/>
          </p:cNvSpPr>
          <p:nvPr>
            <p:ph idx="1"/>
          </p:nvPr>
        </p:nvSpPr>
        <p:spPr/>
        <p:txBody>
          <a:bodyPr/>
          <a:lstStyle/>
          <a:p>
            <a:r>
              <a:rPr lang="en-GB" b="1" spc="-15" dirty="0">
                <a:latin typeface="Calibri"/>
                <a:cs typeface="Calibri"/>
              </a:rPr>
              <a:t>Performance</a:t>
            </a:r>
            <a:r>
              <a:rPr lang="en-GB" b="1" spc="10" dirty="0">
                <a:latin typeface="Calibri"/>
                <a:cs typeface="Calibri"/>
              </a:rPr>
              <a:t> </a:t>
            </a:r>
            <a:r>
              <a:rPr lang="en-GB" b="1" spc="-10" dirty="0">
                <a:latin typeface="Calibri"/>
                <a:cs typeface="Calibri"/>
              </a:rPr>
              <a:t>component</a:t>
            </a:r>
            <a:r>
              <a:rPr lang="en-GB" b="1" dirty="0">
                <a:latin typeface="Calibri"/>
                <a:cs typeface="Calibri"/>
              </a:rPr>
              <a:t> </a:t>
            </a:r>
            <a:r>
              <a:rPr lang="en-GB" b="1" spc="-5" dirty="0">
                <a:latin typeface="Calibri"/>
                <a:cs typeface="Calibri"/>
              </a:rPr>
              <a:t>of</a:t>
            </a:r>
            <a:r>
              <a:rPr lang="en-GB" b="1" spc="5" dirty="0">
                <a:latin typeface="Calibri"/>
                <a:cs typeface="Calibri"/>
              </a:rPr>
              <a:t> </a:t>
            </a:r>
            <a:r>
              <a:rPr lang="en-GB" b="1" spc="-5" dirty="0">
                <a:latin typeface="Calibri"/>
                <a:cs typeface="Calibri"/>
              </a:rPr>
              <a:t>the</a:t>
            </a:r>
            <a:r>
              <a:rPr lang="en-GB" b="1" dirty="0">
                <a:latin typeface="Calibri"/>
                <a:cs typeface="Calibri"/>
              </a:rPr>
              <a:t> </a:t>
            </a:r>
            <a:r>
              <a:rPr lang="en-GB" b="1" spc="-15" dirty="0">
                <a:latin typeface="Calibri"/>
                <a:cs typeface="Calibri"/>
              </a:rPr>
              <a:t>examination</a:t>
            </a:r>
            <a:r>
              <a:rPr lang="en-GB" b="1" dirty="0">
                <a:latin typeface="Calibri"/>
                <a:cs typeface="Calibri"/>
              </a:rPr>
              <a:t> </a:t>
            </a:r>
            <a:r>
              <a:rPr lang="en-GB" b="1" spc="-5" dirty="0">
                <a:latin typeface="Calibri"/>
                <a:cs typeface="Calibri"/>
              </a:rPr>
              <a:t>will</a:t>
            </a:r>
            <a:r>
              <a:rPr lang="en-GB" b="1" spc="10" dirty="0">
                <a:latin typeface="Calibri"/>
                <a:cs typeface="Calibri"/>
              </a:rPr>
              <a:t> </a:t>
            </a:r>
            <a:r>
              <a:rPr lang="en-GB" b="1" spc="-5" dirty="0">
                <a:latin typeface="Calibri"/>
                <a:cs typeface="Calibri"/>
              </a:rPr>
              <a:t>be </a:t>
            </a:r>
            <a:r>
              <a:rPr lang="en-GB" b="1" spc="-710" dirty="0">
                <a:latin typeface="Calibri"/>
                <a:cs typeface="Calibri"/>
              </a:rPr>
              <a:t> </a:t>
            </a:r>
            <a:r>
              <a:rPr lang="en-GB" b="1" spc="-20" dirty="0">
                <a:latin typeface="Calibri"/>
                <a:cs typeface="Calibri"/>
              </a:rPr>
              <a:t>arranged	to</a:t>
            </a:r>
            <a:r>
              <a:rPr lang="en-GB" b="1" spc="5" dirty="0">
                <a:latin typeface="Calibri"/>
                <a:cs typeface="Calibri"/>
              </a:rPr>
              <a:t> </a:t>
            </a:r>
            <a:r>
              <a:rPr lang="en-GB" b="1" spc="-10" dirty="0">
                <a:latin typeface="Calibri"/>
                <a:cs typeface="Calibri"/>
              </a:rPr>
              <a:t>ensure adherence</a:t>
            </a:r>
            <a:r>
              <a:rPr lang="en-GB" b="1" spc="-5" dirty="0">
                <a:latin typeface="Calibri"/>
                <a:cs typeface="Calibri"/>
              </a:rPr>
              <a:t> with</a:t>
            </a:r>
            <a:r>
              <a:rPr lang="en-GB" b="1" dirty="0">
                <a:latin typeface="Calibri"/>
                <a:cs typeface="Calibri"/>
              </a:rPr>
              <a:t> </a:t>
            </a:r>
            <a:r>
              <a:rPr lang="en-GB" b="1" spc="-5" dirty="0">
                <a:latin typeface="Calibri"/>
                <a:cs typeface="Calibri"/>
              </a:rPr>
              <a:t>public</a:t>
            </a:r>
            <a:r>
              <a:rPr lang="en-GB" b="1" spc="-10" dirty="0">
                <a:latin typeface="Calibri"/>
                <a:cs typeface="Calibri"/>
              </a:rPr>
              <a:t> </a:t>
            </a:r>
            <a:r>
              <a:rPr lang="en-GB" b="1" spc="-5" dirty="0">
                <a:latin typeface="Calibri"/>
                <a:cs typeface="Calibri"/>
              </a:rPr>
              <a:t>health </a:t>
            </a:r>
            <a:r>
              <a:rPr lang="en-GB" b="1" dirty="0">
                <a:latin typeface="Calibri"/>
                <a:cs typeface="Calibri"/>
              </a:rPr>
              <a:t> </a:t>
            </a:r>
            <a:r>
              <a:rPr lang="en-GB" b="1" spc="-15" dirty="0">
                <a:latin typeface="Calibri"/>
                <a:cs typeface="Calibri"/>
              </a:rPr>
              <a:t>requirements</a:t>
            </a:r>
            <a:endParaRPr lang="en-GB" dirty="0">
              <a:latin typeface="Calibri"/>
              <a:cs typeface="Calibri"/>
            </a:endParaRPr>
          </a:p>
          <a:p>
            <a:endParaRPr lang="en-IE" dirty="0"/>
          </a:p>
        </p:txBody>
      </p:sp>
    </p:spTree>
    <p:extLst>
      <p:ext uri="{BB962C8B-B14F-4D97-AF65-F5344CB8AC3E}">
        <p14:creationId xmlns:p14="http://schemas.microsoft.com/office/powerpoint/2010/main" val="2248638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are taking responsibility for your own decision – think of the implications</a:t>
            </a:r>
            <a:endParaRPr lang="en-IE" dirty="0"/>
          </a:p>
        </p:txBody>
      </p:sp>
      <p:sp>
        <p:nvSpPr>
          <p:cNvPr id="3" name="Content Placeholder 2"/>
          <p:cNvSpPr>
            <a:spLocks noGrp="1"/>
          </p:cNvSpPr>
          <p:nvPr>
            <p:ph idx="1"/>
          </p:nvPr>
        </p:nvSpPr>
        <p:spPr/>
        <p:txBody>
          <a:bodyPr/>
          <a:lstStyle/>
          <a:p>
            <a:pPr marL="0" indent="0">
              <a:buNone/>
            </a:pP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1089409738"/>
              </p:ext>
            </p:extLst>
          </p:nvPr>
        </p:nvGraphicFramePr>
        <p:xfrm>
          <a:off x="142240" y="2173999"/>
          <a:ext cx="11657874" cy="4413078"/>
        </p:xfrm>
        <a:graphic>
          <a:graphicData uri="http://schemas.openxmlformats.org/drawingml/2006/table">
            <a:tbl>
              <a:tblPr firstRow="1" bandRow="1">
                <a:tableStyleId>{5C22544A-7EE6-4342-B048-85BDC9FD1C3A}</a:tableStyleId>
              </a:tblPr>
              <a:tblGrid>
                <a:gridCol w="3885958">
                  <a:extLst>
                    <a:ext uri="{9D8B030D-6E8A-4147-A177-3AD203B41FA5}">
                      <a16:colId xmlns:a16="http://schemas.microsoft.com/office/drawing/2014/main" val="655883642"/>
                    </a:ext>
                  </a:extLst>
                </a:gridCol>
                <a:gridCol w="3885958">
                  <a:extLst>
                    <a:ext uri="{9D8B030D-6E8A-4147-A177-3AD203B41FA5}">
                      <a16:colId xmlns:a16="http://schemas.microsoft.com/office/drawing/2014/main" val="1100043323"/>
                    </a:ext>
                  </a:extLst>
                </a:gridCol>
                <a:gridCol w="3885958">
                  <a:extLst>
                    <a:ext uri="{9D8B030D-6E8A-4147-A177-3AD203B41FA5}">
                      <a16:colId xmlns:a16="http://schemas.microsoft.com/office/drawing/2014/main" val="373753914"/>
                    </a:ext>
                  </a:extLst>
                </a:gridCol>
              </a:tblGrid>
              <a:tr h="755478">
                <a:tc>
                  <a:txBody>
                    <a:bodyPr/>
                    <a:lstStyle/>
                    <a:p>
                      <a:r>
                        <a:rPr lang="en-GB" dirty="0" smtClean="0"/>
                        <a:t>Accredited</a:t>
                      </a:r>
                      <a:r>
                        <a:rPr lang="en-GB" baseline="0" dirty="0" smtClean="0"/>
                        <a:t> Grade only</a:t>
                      </a:r>
                      <a:endParaRPr lang="en-IE" dirty="0"/>
                    </a:p>
                  </a:txBody>
                  <a:tcPr/>
                </a:tc>
                <a:tc>
                  <a:txBody>
                    <a:bodyPr/>
                    <a:lstStyle/>
                    <a:p>
                      <a:r>
                        <a:rPr lang="en-GB" dirty="0" smtClean="0"/>
                        <a:t>Examinations only</a:t>
                      </a:r>
                      <a:endParaRPr lang="en-IE" dirty="0"/>
                    </a:p>
                  </a:txBody>
                  <a:tcPr/>
                </a:tc>
                <a:tc>
                  <a:txBody>
                    <a:bodyPr/>
                    <a:lstStyle/>
                    <a:p>
                      <a:r>
                        <a:rPr lang="en-GB" dirty="0" smtClean="0"/>
                        <a:t>A mixture</a:t>
                      </a:r>
                      <a:r>
                        <a:rPr lang="en-GB" baseline="0" dirty="0" smtClean="0"/>
                        <a:t> of both</a:t>
                      </a:r>
                      <a:endParaRPr lang="en-IE" dirty="0"/>
                    </a:p>
                  </a:txBody>
                  <a:tcPr/>
                </a:tc>
                <a:extLst>
                  <a:ext uri="{0D108BD9-81ED-4DB2-BD59-A6C34878D82A}">
                    <a16:rowId xmlns:a16="http://schemas.microsoft.com/office/drawing/2014/main" val="2912439159"/>
                  </a:ext>
                </a:extLst>
              </a:tr>
              <a:tr h="3275382">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baseline="0" dirty="0" smtClean="0">
                          <a:solidFill>
                            <a:srgbClr val="FF0000"/>
                          </a:solidFill>
                        </a:rPr>
                        <a:t>All your eggs in one basket!</a:t>
                      </a:r>
                      <a:endParaRPr lang="en-GB" b="1" dirty="0" smtClean="0">
                        <a:solidFill>
                          <a:srgbClr val="FF0000"/>
                        </a:solidFill>
                      </a:endParaRPr>
                    </a:p>
                    <a:p>
                      <a:pPr marL="285750" indent="-285750">
                        <a:buFont typeface="Arial" panose="020B0604020202020204" pitchFamily="34" charset="0"/>
                        <a:buChar char="•"/>
                      </a:pPr>
                      <a:r>
                        <a:rPr lang="en-GB" dirty="0" smtClean="0"/>
                        <a:t>You are relying on a grade issued by your teacher. </a:t>
                      </a:r>
                    </a:p>
                    <a:p>
                      <a:pPr marL="285750" indent="-285750">
                        <a:buFont typeface="Arial" panose="020B0604020202020204" pitchFamily="34" charset="0"/>
                        <a:buChar char="•"/>
                      </a:pPr>
                      <a:r>
                        <a:rPr lang="en-GB" dirty="0" smtClean="0"/>
                        <a:t>You</a:t>
                      </a:r>
                      <a:r>
                        <a:rPr lang="en-GB" baseline="0" dirty="0" smtClean="0"/>
                        <a:t> have no control over the grade you receive. </a:t>
                      </a:r>
                    </a:p>
                    <a:p>
                      <a:pPr marL="285750" indent="-285750">
                        <a:buFont typeface="Arial" panose="020B0604020202020204" pitchFamily="34" charset="0"/>
                        <a:buChar char="•"/>
                      </a:pPr>
                      <a:r>
                        <a:rPr lang="en-GB" baseline="0" dirty="0" smtClean="0"/>
                        <a:t>The grade issued by your teacher may be downgraded by the State Examinations Commission as part of the Accredited Grades process. There is very little or no scope to appeal the grade.</a:t>
                      </a:r>
                    </a:p>
                  </a:txBody>
                  <a:tcPr/>
                </a:tc>
                <a:tc>
                  <a:txBody>
                    <a:bodyPr/>
                    <a:lstStyle/>
                    <a:p>
                      <a:pPr marL="285750" indent="-285750">
                        <a:buFont typeface="Arial" panose="020B0604020202020204" pitchFamily="34" charset="0"/>
                        <a:buChar char="•"/>
                      </a:pPr>
                      <a:r>
                        <a:rPr lang="en-GB" b="1" baseline="0" dirty="0" smtClean="0">
                          <a:solidFill>
                            <a:srgbClr val="FF0000"/>
                          </a:solidFill>
                        </a:rPr>
                        <a:t>All your eggs in one basket!</a:t>
                      </a:r>
                    </a:p>
                    <a:p>
                      <a:pPr marL="285750" indent="-285750">
                        <a:buFont typeface="Arial" panose="020B0604020202020204" pitchFamily="34" charset="0"/>
                        <a:buChar char="•"/>
                      </a:pPr>
                      <a:r>
                        <a:rPr lang="en-GB" baseline="0" dirty="0" smtClean="0"/>
                        <a:t>You are sitting the exam and being graded on your efforts. </a:t>
                      </a:r>
                    </a:p>
                    <a:p>
                      <a:pPr marL="285750" indent="-285750">
                        <a:buFont typeface="Arial" panose="020B0604020202020204" pitchFamily="34" charset="0"/>
                        <a:buChar char="•"/>
                      </a:pPr>
                      <a:r>
                        <a:rPr lang="en-GB" baseline="0" dirty="0" smtClean="0"/>
                        <a:t>You can appeal to have it corrected again if you are unhappy with the grade.</a:t>
                      </a:r>
                    </a:p>
                    <a:p>
                      <a:pPr marL="285750" indent="-285750">
                        <a:buFont typeface="Arial" panose="020B0604020202020204" pitchFamily="34" charset="0"/>
                        <a:buChar char="•"/>
                      </a:pPr>
                      <a:r>
                        <a:rPr lang="en-GB" baseline="0" dirty="0" smtClean="0"/>
                        <a:t>It is the only way to guarantee that you get the result you think you deserve. </a:t>
                      </a:r>
                    </a:p>
                    <a:p>
                      <a:pPr marL="285750" indent="-285750">
                        <a:buFont typeface="Arial" panose="020B0604020202020204" pitchFamily="34" charset="0"/>
                        <a:buChar char="•"/>
                      </a:pPr>
                      <a:r>
                        <a:rPr lang="en-GB" baseline="0" dirty="0" smtClean="0"/>
                        <a:t>You are taking full responsibility for your future</a:t>
                      </a:r>
                    </a:p>
                    <a:p>
                      <a:pPr marL="285750" indent="-285750">
                        <a:buFont typeface="Arial" panose="020B0604020202020204" pitchFamily="34" charset="0"/>
                        <a:buChar char="•"/>
                      </a:pPr>
                      <a:endParaRPr lang="en-IE" dirty="0"/>
                    </a:p>
                  </a:txBody>
                  <a:tcPr/>
                </a:tc>
                <a:tc>
                  <a:txBody>
                    <a:bodyPr/>
                    <a:lstStyle/>
                    <a:p>
                      <a:pPr marL="285750" indent="-285750">
                        <a:buFont typeface="Arial" panose="020B0604020202020204" pitchFamily="34" charset="0"/>
                        <a:buChar char="•"/>
                      </a:pPr>
                      <a:r>
                        <a:rPr lang="en-GB" dirty="0" smtClean="0"/>
                        <a:t>You are taking calculated</a:t>
                      </a:r>
                      <a:r>
                        <a:rPr lang="en-GB" baseline="0" dirty="0" smtClean="0"/>
                        <a:t> grades in some subjects and sitting the exams in other subjects. </a:t>
                      </a:r>
                    </a:p>
                    <a:p>
                      <a:pPr marL="285750" indent="-285750">
                        <a:buFont typeface="Arial" panose="020B0604020202020204" pitchFamily="34" charset="0"/>
                        <a:buChar char="•"/>
                      </a:pPr>
                      <a:r>
                        <a:rPr lang="en-GB" baseline="0" dirty="0" smtClean="0"/>
                        <a:t>This may help balance your examination workload. </a:t>
                      </a:r>
                    </a:p>
                    <a:p>
                      <a:pPr marL="285750" indent="-285750">
                        <a:buFont typeface="Arial" panose="020B0604020202020204" pitchFamily="34" charset="0"/>
                        <a:buChar char="•"/>
                      </a:pPr>
                      <a:r>
                        <a:rPr lang="en-GB" baseline="0" dirty="0" smtClean="0"/>
                        <a:t>You must seriously consider what subject you take. </a:t>
                      </a:r>
                    </a:p>
                    <a:p>
                      <a:pPr marL="285750" indent="-285750">
                        <a:buFont typeface="Arial" panose="020B0604020202020204" pitchFamily="34" charset="0"/>
                        <a:buChar char="•"/>
                      </a:pPr>
                      <a:r>
                        <a:rPr lang="en-GB" baseline="0" dirty="0" smtClean="0"/>
                        <a:t>This option may help you focus. </a:t>
                      </a:r>
                    </a:p>
                    <a:p>
                      <a:pPr marL="285750" indent="-285750">
                        <a:buFont typeface="Arial" panose="020B0604020202020204" pitchFamily="34" charset="0"/>
                        <a:buChar char="•"/>
                      </a:pPr>
                      <a:r>
                        <a:rPr lang="en-GB" b="1" baseline="0" dirty="0" smtClean="0">
                          <a:solidFill>
                            <a:srgbClr val="FF0000"/>
                          </a:solidFill>
                        </a:rPr>
                        <a:t>If you select Accredited Grades and take the Examinations,  you will receive the higher of the two grades.</a:t>
                      </a:r>
                    </a:p>
                    <a:p>
                      <a:endParaRPr lang="en-IE" dirty="0"/>
                    </a:p>
                  </a:txBody>
                  <a:tcPr/>
                </a:tc>
                <a:extLst>
                  <a:ext uri="{0D108BD9-81ED-4DB2-BD59-A6C34878D82A}">
                    <a16:rowId xmlns:a16="http://schemas.microsoft.com/office/drawing/2014/main" val="830436827"/>
                  </a:ext>
                </a:extLst>
              </a:tr>
            </a:tbl>
          </a:graphicData>
        </a:graphic>
      </p:graphicFrame>
    </p:spTree>
    <p:extLst>
      <p:ext uri="{BB962C8B-B14F-4D97-AF65-F5344CB8AC3E}">
        <p14:creationId xmlns:p14="http://schemas.microsoft.com/office/powerpoint/2010/main" val="2006218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key dates to remember</a:t>
            </a:r>
            <a:endParaRPr lang="en-I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04070232"/>
              </p:ext>
            </p:extLst>
          </p:nvPr>
        </p:nvGraphicFramePr>
        <p:xfrm>
          <a:off x="252549" y="2099626"/>
          <a:ext cx="11660778" cy="5154137"/>
        </p:xfrm>
        <a:graphic>
          <a:graphicData uri="http://schemas.openxmlformats.org/drawingml/2006/table">
            <a:tbl>
              <a:tblPr firstRow="1" bandRow="1">
                <a:tableStyleId>{5C22544A-7EE6-4342-B048-85BDC9FD1C3A}</a:tableStyleId>
              </a:tblPr>
              <a:tblGrid>
                <a:gridCol w="3886926">
                  <a:extLst>
                    <a:ext uri="{9D8B030D-6E8A-4147-A177-3AD203B41FA5}">
                      <a16:colId xmlns:a16="http://schemas.microsoft.com/office/drawing/2014/main" val="2850747319"/>
                    </a:ext>
                  </a:extLst>
                </a:gridCol>
                <a:gridCol w="3886926">
                  <a:extLst>
                    <a:ext uri="{9D8B030D-6E8A-4147-A177-3AD203B41FA5}">
                      <a16:colId xmlns:a16="http://schemas.microsoft.com/office/drawing/2014/main" val="1719156153"/>
                    </a:ext>
                  </a:extLst>
                </a:gridCol>
                <a:gridCol w="3886926">
                  <a:extLst>
                    <a:ext uri="{9D8B030D-6E8A-4147-A177-3AD203B41FA5}">
                      <a16:colId xmlns:a16="http://schemas.microsoft.com/office/drawing/2014/main" val="602544458"/>
                    </a:ext>
                  </a:extLst>
                </a:gridCol>
              </a:tblGrid>
              <a:tr h="349749">
                <a:tc>
                  <a:txBody>
                    <a:bodyPr/>
                    <a:lstStyle/>
                    <a:p>
                      <a:r>
                        <a:rPr lang="en-GB" dirty="0" smtClean="0"/>
                        <a:t>Key</a:t>
                      </a:r>
                      <a:r>
                        <a:rPr lang="en-GB" baseline="0" dirty="0" smtClean="0"/>
                        <a:t> Date</a:t>
                      </a:r>
                      <a:endParaRPr lang="en-IE" dirty="0"/>
                    </a:p>
                  </a:txBody>
                  <a:tcPr/>
                </a:tc>
                <a:tc>
                  <a:txBody>
                    <a:bodyPr/>
                    <a:lstStyle/>
                    <a:p>
                      <a:r>
                        <a:rPr lang="en-GB" dirty="0" smtClean="0"/>
                        <a:t>Exam Component</a:t>
                      </a:r>
                      <a:endParaRPr lang="en-IE" dirty="0"/>
                    </a:p>
                  </a:txBody>
                  <a:tcPr/>
                </a:tc>
                <a:tc>
                  <a:txBody>
                    <a:bodyPr/>
                    <a:lstStyle/>
                    <a:p>
                      <a:r>
                        <a:rPr lang="en-GB" dirty="0" smtClean="0"/>
                        <a:t>Detail</a:t>
                      </a:r>
                      <a:endParaRPr lang="en-IE" dirty="0"/>
                    </a:p>
                  </a:txBody>
                  <a:tcPr/>
                </a:tc>
                <a:extLst>
                  <a:ext uri="{0D108BD9-81ED-4DB2-BD59-A6C34878D82A}">
                    <a16:rowId xmlns:a16="http://schemas.microsoft.com/office/drawing/2014/main" val="2964017727"/>
                  </a:ext>
                </a:extLst>
              </a:tr>
              <a:tr h="874372">
                <a:tc>
                  <a:txBody>
                    <a:bodyPr/>
                    <a:lstStyle/>
                    <a:p>
                      <a:r>
                        <a:rPr lang="en-GB" dirty="0" smtClean="0"/>
                        <a:t>8</a:t>
                      </a:r>
                      <a:r>
                        <a:rPr lang="en-GB" baseline="30000" dirty="0" smtClean="0"/>
                        <a:t>th</a:t>
                      </a:r>
                      <a:r>
                        <a:rPr lang="en-GB" dirty="0" smtClean="0"/>
                        <a:t> March</a:t>
                      </a:r>
                      <a:r>
                        <a:rPr lang="en-GB" baseline="0" dirty="0" smtClean="0"/>
                        <a:t> 2020</a:t>
                      </a:r>
                      <a:endParaRPr lang="en-IE" dirty="0"/>
                    </a:p>
                  </a:txBody>
                  <a:tcPr/>
                </a:tc>
                <a:tc>
                  <a:txBody>
                    <a:bodyPr/>
                    <a:lstStyle/>
                    <a:p>
                      <a:r>
                        <a:rPr lang="en-GB" dirty="0" smtClean="0"/>
                        <a:t>Student Portal Opens </a:t>
                      </a:r>
                      <a:endParaRPr lang="en-IE" dirty="0"/>
                    </a:p>
                  </a:txBody>
                  <a:tcPr/>
                </a:tc>
                <a:tc>
                  <a:txBody>
                    <a:bodyPr/>
                    <a:lstStyle/>
                    <a:p>
                      <a:r>
                        <a:rPr lang="en-GB" dirty="0" smtClean="0"/>
                        <a:t>To</a:t>
                      </a:r>
                      <a:r>
                        <a:rPr lang="en-GB" baseline="0" dirty="0" smtClean="0"/>
                        <a:t> decide what path a student wishes to take Exams, Accredited Grades or both</a:t>
                      </a:r>
                      <a:endParaRPr lang="en-IE" dirty="0"/>
                    </a:p>
                  </a:txBody>
                  <a:tcPr/>
                </a:tc>
                <a:extLst>
                  <a:ext uri="{0D108BD9-81ED-4DB2-BD59-A6C34878D82A}">
                    <a16:rowId xmlns:a16="http://schemas.microsoft.com/office/drawing/2014/main" val="627797366"/>
                  </a:ext>
                </a:extLst>
              </a:tr>
              <a:tr h="399257">
                <a:tc>
                  <a:txBody>
                    <a:bodyPr/>
                    <a:lstStyle/>
                    <a:p>
                      <a:r>
                        <a:rPr lang="en-GB" dirty="0" smtClean="0"/>
                        <a:t>29</a:t>
                      </a:r>
                      <a:r>
                        <a:rPr lang="en-GB" baseline="30000" dirty="0" smtClean="0"/>
                        <a:t>th</a:t>
                      </a:r>
                      <a:r>
                        <a:rPr lang="en-GB" dirty="0" smtClean="0"/>
                        <a:t> March (Easter</a:t>
                      </a:r>
                      <a:r>
                        <a:rPr lang="en-GB" baseline="0" dirty="0" smtClean="0"/>
                        <a:t> and just after)</a:t>
                      </a:r>
                      <a:endParaRPr lang="en-IE" dirty="0"/>
                    </a:p>
                  </a:txBody>
                  <a:tcPr/>
                </a:tc>
                <a:tc>
                  <a:txBody>
                    <a:bodyPr/>
                    <a:lstStyle/>
                    <a:p>
                      <a:r>
                        <a:rPr lang="en-GB" dirty="0" smtClean="0"/>
                        <a:t>Oral examinations</a:t>
                      </a:r>
                      <a:r>
                        <a:rPr lang="en-GB" baseline="0" dirty="0" smtClean="0"/>
                        <a:t> will be held</a:t>
                      </a:r>
                      <a:endParaRPr lang="en-IE" dirty="0"/>
                    </a:p>
                  </a:txBody>
                  <a:tcPr/>
                </a:tc>
                <a:tc>
                  <a:txBody>
                    <a:bodyPr/>
                    <a:lstStyle/>
                    <a:p>
                      <a:r>
                        <a:rPr lang="en-GB" dirty="0" smtClean="0"/>
                        <a:t>Administered</a:t>
                      </a:r>
                      <a:r>
                        <a:rPr lang="en-GB" baseline="0" dirty="0" smtClean="0"/>
                        <a:t> in school</a:t>
                      </a:r>
                      <a:endParaRPr lang="en-IE" dirty="0"/>
                    </a:p>
                  </a:txBody>
                  <a:tcPr/>
                </a:tc>
                <a:extLst>
                  <a:ext uri="{0D108BD9-81ED-4DB2-BD59-A6C34878D82A}">
                    <a16:rowId xmlns:a16="http://schemas.microsoft.com/office/drawing/2014/main" val="3723531200"/>
                  </a:ext>
                </a:extLst>
              </a:tr>
              <a:tr h="1136684">
                <a:tc>
                  <a:txBody>
                    <a:bodyPr/>
                    <a:lstStyle/>
                    <a:p>
                      <a:r>
                        <a:rPr lang="en-GB" dirty="0" smtClean="0"/>
                        <a:t>14</a:t>
                      </a:r>
                      <a:r>
                        <a:rPr lang="en-GB" baseline="30000" dirty="0" smtClean="0"/>
                        <a:t>th</a:t>
                      </a:r>
                      <a:r>
                        <a:rPr lang="en-GB" dirty="0" smtClean="0"/>
                        <a:t> May </a:t>
                      </a:r>
                      <a:endParaRPr lang="en-IE" dirty="0"/>
                    </a:p>
                  </a:txBody>
                  <a:tcPr/>
                </a:tc>
                <a:tc>
                  <a:txBody>
                    <a:bodyPr/>
                    <a:lstStyle/>
                    <a:p>
                      <a:r>
                        <a:rPr lang="en-GB" dirty="0" smtClean="0"/>
                        <a:t>End date for collection of information for Accredited Grades</a:t>
                      </a:r>
                      <a:r>
                        <a:rPr lang="en-GB" baseline="0" dirty="0" smtClean="0"/>
                        <a:t> process and all coursework will be completed</a:t>
                      </a:r>
                      <a:endParaRPr lang="en-IE" dirty="0"/>
                    </a:p>
                  </a:txBody>
                  <a:tcPr/>
                </a:tc>
                <a:tc>
                  <a:txBody>
                    <a:bodyPr/>
                    <a:lstStyle/>
                    <a:p>
                      <a:r>
                        <a:rPr lang="en-GB" dirty="0" smtClean="0"/>
                        <a:t>This is the</a:t>
                      </a:r>
                      <a:r>
                        <a:rPr lang="en-GB" baseline="0" dirty="0" smtClean="0"/>
                        <a:t> last day upon which your efforts in school can be used for estimated grades. </a:t>
                      </a:r>
                      <a:endParaRPr lang="en-IE" dirty="0"/>
                    </a:p>
                  </a:txBody>
                  <a:tcPr/>
                </a:tc>
                <a:extLst>
                  <a:ext uri="{0D108BD9-81ED-4DB2-BD59-A6C34878D82A}">
                    <a16:rowId xmlns:a16="http://schemas.microsoft.com/office/drawing/2014/main" val="2006385819"/>
                  </a:ext>
                </a:extLst>
              </a:tr>
              <a:tr h="874372">
                <a:tc>
                  <a:txBody>
                    <a:bodyPr/>
                    <a:lstStyle/>
                    <a:p>
                      <a:r>
                        <a:rPr lang="en-GB" dirty="0" smtClean="0"/>
                        <a:t>28</a:t>
                      </a:r>
                      <a:r>
                        <a:rPr lang="en-GB" baseline="30000" dirty="0" smtClean="0"/>
                        <a:t>th</a:t>
                      </a:r>
                      <a:r>
                        <a:rPr lang="en-GB" baseline="0" dirty="0" smtClean="0"/>
                        <a:t> May </a:t>
                      </a:r>
                      <a:endParaRPr lang="en-IE" dirty="0"/>
                    </a:p>
                  </a:txBody>
                  <a:tcPr/>
                </a:tc>
                <a:tc>
                  <a:txBody>
                    <a:bodyPr/>
                    <a:lstStyle/>
                    <a:p>
                      <a:r>
                        <a:rPr lang="en-GB" dirty="0" smtClean="0"/>
                        <a:t>School finishes</a:t>
                      </a:r>
                      <a:endParaRPr lang="en-IE" dirty="0"/>
                    </a:p>
                  </a:txBody>
                  <a:tcPr/>
                </a:tc>
                <a:tc>
                  <a:txBody>
                    <a:bodyPr/>
                    <a:lstStyle/>
                    <a:p>
                      <a:r>
                        <a:rPr lang="en-GB" dirty="0" smtClean="0"/>
                        <a:t>This</a:t>
                      </a:r>
                      <a:r>
                        <a:rPr lang="en-GB" baseline="0" dirty="0" smtClean="0"/>
                        <a:t> is to allow teachers time to work on generating estimated grades. </a:t>
                      </a:r>
                      <a:endParaRPr lang="en-IE" dirty="0"/>
                    </a:p>
                  </a:txBody>
                  <a:tcPr/>
                </a:tc>
                <a:extLst>
                  <a:ext uri="{0D108BD9-81ED-4DB2-BD59-A6C34878D82A}">
                    <a16:rowId xmlns:a16="http://schemas.microsoft.com/office/drawing/2014/main" val="3500016715"/>
                  </a:ext>
                </a:extLst>
              </a:tr>
              <a:tr h="349749">
                <a:tc>
                  <a:txBody>
                    <a:bodyPr/>
                    <a:lstStyle/>
                    <a:p>
                      <a:r>
                        <a:rPr lang="en-GB" dirty="0" smtClean="0"/>
                        <a:t>9</a:t>
                      </a:r>
                      <a:r>
                        <a:rPr lang="en-GB" baseline="30000" dirty="0" smtClean="0"/>
                        <a:t>th</a:t>
                      </a:r>
                      <a:r>
                        <a:rPr lang="en-GB" baseline="0" dirty="0" smtClean="0"/>
                        <a:t> June </a:t>
                      </a:r>
                      <a:endParaRPr lang="en-IE" dirty="0"/>
                    </a:p>
                  </a:txBody>
                  <a:tcPr/>
                </a:tc>
                <a:tc>
                  <a:txBody>
                    <a:bodyPr/>
                    <a:lstStyle/>
                    <a:p>
                      <a:r>
                        <a:rPr lang="en-GB" dirty="0" smtClean="0"/>
                        <a:t>Leaving</a:t>
                      </a:r>
                      <a:r>
                        <a:rPr lang="en-GB" baseline="0" dirty="0" smtClean="0"/>
                        <a:t> Cert Examinations begin</a:t>
                      </a:r>
                      <a:endParaRPr lang="en-IE" dirty="0"/>
                    </a:p>
                  </a:txBody>
                  <a:tcPr/>
                </a:tc>
                <a:tc>
                  <a:txBody>
                    <a:bodyPr/>
                    <a:lstStyle/>
                    <a:p>
                      <a:r>
                        <a:rPr lang="en-GB" dirty="0" smtClean="0"/>
                        <a:t>Timetable</a:t>
                      </a:r>
                      <a:r>
                        <a:rPr lang="en-GB" baseline="0" dirty="0" smtClean="0"/>
                        <a:t> issued on Teams</a:t>
                      </a:r>
                      <a:endParaRPr lang="en-IE" dirty="0"/>
                    </a:p>
                  </a:txBody>
                  <a:tcPr/>
                </a:tc>
                <a:extLst>
                  <a:ext uri="{0D108BD9-81ED-4DB2-BD59-A6C34878D82A}">
                    <a16:rowId xmlns:a16="http://schemas.microsoft.com/office/drawing/2014/main" val="3136998916"/>
                  </a:ext>
                </a:extLst>
              </a:tr>
              <a:tr h="612060">
                <a:tc>
                  <a:txBody>
                    <a:bodyPr/>
                    <a:lstStyle/>
                    <a:p>
                      <a:r>
                        <a:rPr lang="en-GB" dirty="0" smtClean="0"/>
                        <a:t>Mid</a:t>
                      </a:r>
                      <a:r>
                        <a:rPr lang="en-GB" baseline="0" dirty="0" smtClean="0"/>
                        <a:t> August </a:t>
                      </a:r>
                      <a:endParaRPr lang="en-IE" dirty="0"/>
                    </a:p>
                  </a:txBody>
                  <a:tcPr/>
                </a:tc>
                <a:tc>
                  <a:txBody>
                    <a:bodyPr/>
                    <a:lstStyle/>
                    <a:p>
                      <a:r>
                        <a:rPr lang="en-GB" dirty="0" smtClean="0"/>
                        <a:t>Results</a:t>
                      </a:r>
                      <a:r>
                        <a:rPr lang="en-GB" baseline="0" dirty="0" smtClean="0"/>
                        <a:t> are issued</a:t>
                      </a:r>
                      <a:endParaRPr lang="en-IE" dirty="0"/>
                    </a:p>
                  </a:txBody>
                  <a:tcPr/>
                </a:tc>
                <a:tc>
                  <a:txBody>
                    <a:bodyPr/>
                    <a:lstStyle/>
                    <a:p>
                      <a:r>
                        <a:rPr lang="en-GB" dirty="0" smtClean="0"/>
                        <a:t>Exam</a:t>
                      </a:r>
                      <a:r>
                        <a:rPr lang="en-GB" baseline="0" dirty="0" smtClean="0"/>
                        <a:t> results / Accredited Grades results</a:t>
                      </a:r>
                      <a:endParaRPr lang="en-IE" dirty="0"/>
                    </a:p>
                  </a:txBody>
                  <a:tcPr/>
                </a:tc>
                <a:extLst>
                  <a:ext uri="{0D108BD9-81ED-4DB2-BD59-A6C34878D82A}">
                    <a16:rowId xmlns:a16="http://schemas.microsoft.com/office/drawing/2014/main" val="1575534611"/>
                  </a:ext>
                </a:extLst>
              </a:tr>
              <a:tr h="349749">
                <a:tc>
                  <a:txBody>
                    <a:bodyPr/>
                    <a:lstStyle/>
                    <a:p>
                      <a:endParaRPr lang="en-IE" dirty="0"/>
                    </a:p>
                  </a:txBody>
                  <a:tcPr/>
                </a:tc>
                <a:tc>
                  <a:txBody>
                    <a:bodyPr/>
                    <a:lstStyle/>
                    <a:p>
                      <a:endParaRPr lang="en-IE" dirty="0"/>
                    </a:p>
                  </a:txBody>
                  <a:tcPr/>
                </a:tc>
                <a:tc>
                  <a:txBody>
                    <a:bodyPr/>
                    <a:lstStyle/>
                    <a:p>
                      <a:endParaRPr lang="en-IE" dirty="0"/>
                    </a:p>
                  </a:txBody>
                  <a:tcPr/>
                </a:tc>
                <a:extLst>
                  <a:ext uri="{0D108BD9-81ED-4DB2-BD59-A6C34878D82A}">
                    <a16:rowId xmlns:a16="http://schemas.microsoft.com/office/drawing/2014/main" val="2638807000"/>
                  </a:ext>
                </a:extLst>
              </a:tr>
            </a:tbl>
          </a:graphicData>
        </a:graphic>
      </p:graphicFrame>
    </p:spTree>
    <p:extLst>
      <p:ext uri="{BB962C8B-B14F-4D97-AF65-F5344CB8AC3E}">
        <p14:creationId xmlns:p14="http://schemas.microsoft.com/office/powerpoint/2010/main" val="1575083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should you be doing in school. </a:t>
            </a:r>
            <a:endParaRPr lang="en-IE" dirty="0"/>
          </a:p>
        </p:txBody>
      </p:sp>
      <p:sp>
        <p:nvSpPr>
          <p:cNvPr id="3" name="Content Placeholder 2"/>
          <p:cNvSpPr>
            <a:spLocks noGrp="1"/>
          </p:cNvSpPr>
          <p:nvPr>
            <p:ph idx="1"/>
          </p:nvPr>
        </p:nvSpPr>
        <p:spPr>
          <a:xfrm>
            <a:off x="680321" y="2336873"/>
            <a:ext cx="10301188" cy="4142304"/>
          </a:xfrm>
        </p:spPr>
        <p:txBody>
          <a:bodyPr>
            <a:normAutofit lnSpcReduction="10000"/>
          </a:bodyPr>
          <a:lstStyle/>
          <a:p>
            <a:r>
              <a:rPr lang="en-GB" b="1" dirty="0" smtClean="0"/>
              <a:t>Working alongside your teachers on the work that is being carried out in class. </a:t>
            </a:r>
          </a:p>
          <a:p>
            <a:r>
              <a:rPr lang="en-GB" b="1" dirty="0" smtClean="0"/>
              <a:t>Keeping perfect attendance</a:t>
            </a:r>
          </a:p>
          <a:p>
            <a:r>
              <a:rPr lang="en-GB" b="1" dirty="0" smtClean="0"/>
              <a:t>In the event of you selecting either EXAMS or ACCREDITED GRADES your work in school is vital to your success.  </a:t>
            </a:r>
          </a:p>
          <a:p>
            <a:r>
              <a:rPr lang="en-GB" b="1" dirty="0" smtClean="0"/>
              <a:t>There will be stress and confusion at times in the weeks ahead, but keep yourself on track and keep working as hard as you can. </a:t>
            </a:r>
          </a:p>
          <a:p>
            <a:r>
              <a:rPr lang="en-GB" b="1" dirty="0" smtClean="0"/>
              <a:t>You are all working together and for one another. Remember that if you select accredited grades another student may have selected to sit the Leaving Cert in June. You must ensure that you work in class and behaviour is supporting your fellow students achieve their best. </a:t>
            </a:r>
            <a:endParaRPr lang="en-IE" b="1" dirty="0"/>
          </a:p>
        </p:txBody>
      </p:sp>
    </p:spTree>
    <p:extLst>
      <p:ext uri="{BB962C8B-B14F-4D97-AF65-F5344CB8AC3E}">
        <p14:creationId xmlns:p14="http://schemas.microsoft.com/office/powerpoint/2010/main" val="2059442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 aware things may change</a:t>
            </a:r>
            <a:endParaRPr lang="en-IE" dirty="0"/>
          </a:p>
        </p:txBody>
      </p:sp>
      <p:sp>
        <p:nvSpPr>
          <p:cNvPr id="3" name="Content Placeholder 2"/>
          <p:cNvSpPr>
            <a:spLocks noGrp="1"/>
          </p:cNvSpPr>
          <p:nvPr>
            <p:ph idx="1"/>
          </p:nvPr>
        </p:nvSpPr>
        <p:spPr/>
        <p:txBody>
          <a:bodyPr/>
          <a:lstStyle/>
          <a:p>
            <a:r>
              <a:rPr lang="en-GB" dirty="0" smtClean="0"/>
              <a:t>This is our attempt to bring together the information that has been released in recent days. </a:t>
            </a:r>
          </a:p>
          <a:p>
            <a:endParaRPr lang="en-GB" dirty="0" smtClean="0"/>
          </a:p>
          <a:p>
            <a:r>
              <a:rPr lang="en-GB" dirty="0" smtClean="0"/>
              <a:t>There is a chance that some of what is said here may change and of course more information will be released soon. </a:t>
            </a:r>
          </a:p>
          <a:p>
            <a:endParaRPr lang="en-GB" dirty="0"/>
          </a:p>
          <a:p>
            <a:r>
              <a:rPr lang="en-GB" dirty="0" smtClean="0"/>
              <a:t>Be thankful for the fact that you have been given the opportunity to have a choice.</a:t>
            </a:r>
          </a:p>
          <a:p>
            <a:endParaRPr lang="en-GB" dirty="0"/>
          </a:p>
          <a:p>
            <a:pPr marL="0" indent="0">
              <a:buNone/>
            </a:pPr>
            <a:endParaRPr lang="en-IE" dirty="0"/>
          </a:p>
        </p:txBody>
      </p:sp>
    </p:spTree>
    <p:extLst>
      <p:ext uri="{BB962C8B-B14F-4D97-AF65-F5344CB8AC3E}">
        <p14:creationId xmlns:p14="http://schemas.microsoft.com/office/powerpoint/2010/main" val="3876294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Concluding the Year and Graduation</a:t>
            </a:r>
            <a:endParaRPr lang="en-IE" dirty="0"/>
          </a:p>
        </p:txBody>
      </p:sp>
      <p:sp>
        <p:nvSpPr>
          <p:cNvPr id="3" name="Content Placeholder 2"/>
          <p:cNvSpPr>
            <a:spLocks noGrp="1"/>
          </p:cNvSpPr>
          <p:nvPr>
            <p:ph idx="1"/>
          </p:nvPr>
        </p:nvSpPr>
        <p:spPr/>
        <p:txBody>
          <a:bodyPr>
            <a:normAutofit/>
          </a:bodyPr>
          <a:lstStyle/>
          <a:p>
            <a:pPr marL="0" indent="0">
              <a:buNone/>
            </a:pPr>
            <a:r>
              <a:rPr lang="en-GB" dirty="0" smtClean="0"/>
              <a:t>Soon after the return to school we will signal a day upon which you will have your school photo taken. </a:t>
            </a:r>
          </a:p>
          <a:p>
            <a:pPr marL="0" indent="0">
              <a:buNone/>
            </a:pPr>
            <a:endParaRPr lang="en-GB" dirty="0"/>
          </a:p>
          <a:p>
            <a:pPr marL="0" indent="0">
              <a:buNone/>
            </a:pPr>
            <a:r>
              <a:rPr lang="en-GB" dirty="0" smtClean="0"/>
              <a:t>They will be taken individually and hopefully combined into a class photo. </a:t>
            </a:r>
          </a:p>
          <a:p>
            <a:pPr marL="0" indent="0">
              <a:buNone/>
            </a:pPr>
            <a:endParaRPr lang="en-GB" dirty="0"/>
          </a:p>
          <a:p>
            <a:pPr marL="0" indent="0">
              <a:buNone/>
            </a:pPr>
            <a:r>
              <a:rPr lang="en-GB" dirty="0" smtClean="0"/>
              <a:t>We will begin </a:t>
            </a:r>
            <a:r>
              <a:rPr lang="en-GB" dirty="0" err="1" smtClean="0"/>
              <a:t>disccusions</a:t>
            </a:r>
            <a:r>
              <a:rPr lang="en-GB" dirty="0" smtClean="0"/>
              <a:t> immediately as to the best way we can celebrate your Graduation from school in line with Public Health restrictions. </a:t>
            </a:r>
          </a:p>
          <a:p>
            <a:pPr marL="0" indent="0">
              <a:buNone/>
            </a:pPr>
            <a:endParaRPr lang="en-GB" dirty="0"/>
          </a:p>
        </p:txBody>
      </p:sp>
    </p:spTree>
    <p:extLst>
      <p:ext uri="{BB962C8B-B14F-4D97-AF65-F5344CB8AC3E}">
        <p14:creationId xmlns:p14="http://schemas.microsoft.com/office/powerpoint/2010/main" val="3716076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Survey of students</a:t>
            </a:r>
            <a:endParaRPr lang="en-IE" dirty="0"/>
          </a:p>
        </p:txBody>
      </p:sp>
      <p:sp>
        <p:nvSpPr>
          <p:cNvPr id="3" name="Content Placeholder 2"/>
          <p:cNvSpPr>
            <a:spLocks noGrp="1"/>
          </p:cNvSpPr>
          <p:nvPr>
            <p:ph idx="1"/>
          </p:nvPr>
        </p:nvSpPr>
        <p:spPr/>
        <p:txBody>
          <a:bodyPr/>
          <a:lstStyle/>
          <a:p>
            <a:r>
              <a:rPr lang="en-GB" dirty="0" smtClean="0"/>
              <a:t>I will be posting a survey for 6</a:t>
            </a:r>
            <a:r>
              <a:rPr lang="en-GB" baseline="30000" dirty="0" smtClean="0"/>
              <a:t>th</a:t>
            </a:r>
            <a:r>
              <a:rPr lang="en-GB" dirty="0" smtClean="0"/>
              <a:t> Year students to complete later this week. </a:t>
            </a:r>
          </a:p>
          <a:p>
            <a:r>
              <a:rPr lang="en-GB" dirty="0" smtClean="0"/>
              <a:t>This survey is designed to capture what students are currently thinking is the option they will be pursuing.</a:t>
            </a:r>
          </a:p>
          <a:p>
            <a:r>
              <a:rPr lang="en-GB" dirty="0" smtClean="0"/>
              <a:t>This is only a survey, you still have until around the 8</a:t>
            </a:r>
            <a:r>
              <a:rPr lang="en-GB" baseline="30000" dirty="0" smtClean="0"/>
              <a:t>th</a:t>
            </a:r>
            <a:r>
              <a:rPr lang="en-GB" dirty="0" smtClean="0"/>
              <a:t> March before you must make your mind up. </a:t>
            </a:r>
          </a:p>
          <a:p>
            <a:endParaRPr lang="en-GB" dirty="0"/>
          </a:p>
        </p:txBody>
      </p:sp>
    </p:spTree>
    <p:extLst>
      <p:ext uri="{BB962C8B-B14F-4D97-AF65-F5344CB8AC3E}">
        <p14:creationId xmlns:p14="http://schemas.microsoft.com/office/powerpoint/2010/main" val="3902034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Return to school form</a:t>
            </a:r>
            <a:endParaRPr lang="en-IE" dirty="0"/>
          </a:p>
        </p:txBody>
      </p:sp>
      <p:sp>
        <p:nvSpPr>
          <p:cNvPr id="3" name="Content Placeholder 2"/>
          <p:cNvSpPr>
            <a:spLocks noGrp="1"/>
          </p:cNvSpPr>
          <p:nvPr>
            <p:ph idx="1"/>
          </p:nvPr>
        </p:nvSpPr>
        <p:spPr/>
        <p:txBody>
          <a:bodyPr/>
          <a:lstStyle/>
          <a:p>
            <a:r>
              <a:rPr lang="en-GB" dirty="0" smtClean="0"/>
              <a:t>Students returning to school on the 1</a:t>
            </a:r>
            <a:r>
              <a:rPr lang="en-GB" baseline="30000" dirty="0" smtClean="0"/>
              <a:t>st</a:t>
            </a:r>
            <a:r>
              <a:rPr lang="en-GB" dirty="0" smtClean="0"/>
              <a:t> March are required to complete a Return to school declaration. </a:t>
            </a:r>
          </a:p>
          <a:p>
            <a:r>
              <a:rPr lang="en-GB" dirty="0" smtClean="0"/>
              <a:t>If you are over 18 you can complete this form yourself. If you are under 18 then this form must be completed by a Parent/Guardian.</a:t>
            </a:r>
          </a:p>
          <a:p>
            <a:r>
              <a:rPr lang="en-GB" dirty="0" smtClean="0"/>
              <a:t>I will post this form to your Teams page today/ tomorrow. It must be completed immediately when received. </a:t>
            </a:r>
          </a:p>
          <a:p>
            <a:r>
              <a:rPr lang="en-GB" dirty="0" smtClean="0"/>
              <a:t>If you are under 18 then you will need to ensure that your parent completes the form and provide a contact number on the form for verification purposes.  </a:t>
            </a:r>
          </a:p>
          <a:p>
            <a:endParaRPr lang="en-IE" dirty="0"/>
          </a:p>
        </p:txBody>
      </p:sp>
    </p:spTree>
    <p:extLst>
      <p:ext uri="{BB962C8B-B14F-4D97-AF65-F5344CB8AC3E}">
        <p14:creationId xmlns:p14="http://schemas.microsoft.com/office/powerpoint/2010/main" val="1333131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Things we will discuss</a:t>
            </a:r>
            <a:endParaRPr lang="en-IE" dirty="0"/>
          </a:p>
        </p:txBody>
      </p:sp>
      <p:sp>
        <p:nvSpPr>
          <p:cNvPr id="5" name="Content Placeholder 4"/>
          <p:cNvSpPr>
            <a:spLocks noGrp="1"/>
          </p:cNvSpPr>
          <p:nvPr>
            <p:ph idx="1"/>
          </p:nvPr>
        </p:nvSpPr>
        <p:spPr/>
        <p:txBody>
          <a:bodyPr/>
          <a:lstStyle/>
          <a:p>
            <a:pPr marL="0" indent="0">
              <a:buNone/>
            </a:pPr>
            <a:r>
              <a:rPr lang="en-GB" dirty="0" smtClean="0"/>
              <a:t>The changes that have occurred</a:t>
            </a:r>
          </a:p>
          <a:p>
            <a:pPr marL="914400" lvl="1" indent="-457200">
              <a:buFont typeface="+mj-lt"/>
              <a:buAutoNum type="arabicPeriod"/>
            </a:pPr>
            <a:r>
              <a:rPr lang="en-GB" dirty="0" smtClean="0"/>
              <a:t>The impact of school closure.</a:t>
            </a:r>
          </a:p>
          <a:p>
            <a:pPr marL="914400" lvl="1" indent="-457200">
              <a:buFont typeface="+mj-lt"/>
              <a:buAutoNum type="arabicPeriod"/>
            </a:pPr>
            <a:r>
              <a:rPr lang="en-GB" dirty="0" smtClean="0"/>
              <a:t>SEC Accredited Grades.(called ‘</a:t>
            </a:r>
            <a:r>
              <a:rPr lang="en-GB" dirty="0" err="1" smtClean="0"/>
              <a:t>Calcualed</a:t>
            </a:r>
            <a:r>
              <a:rPr lang="en-GB" dirty="0" smtClean="0"/>
              <a:t> Grades last year)</a:t>
            </a:r>
          </a:p>
          <a:p>
            <a:pPr marL="914400" lvl="1" indent="-457200">
              <a:buFont typeface="+mj-lt"/>
              <a:buAutoNum type="arabicPeriod"/>
            </a:pPr>
            <a:r>
              <a:rPr lang="en-GB" dirty="0" smtClean="0"/>
              <a:t>The Traditional Leaving Certificate exams.</a:t>
            </a:r>
          </a:p>
          <a:p>
            <a:pPr marL="914400" lvl="1" indent="-457200">
              <a:buFont typeface="+mj-lt"/>
              <a:buAutoNum type="arabicPeriod"/>
            </a:pPr>
            <a:r>
              <a:rPr lang="en-GB" dirty="0" smtClean="0"/>
              <a:t>The combination of both (Accredited Grades and Leaving Cert exams)</a:t>
            </a:r>
          </a:p>
          <a:p>
            <a:pPr marL="914400" lvl="1" indent="-457200">
              <a:buFont typeface="+mj-lt"/>
              <a:buAutoNum type="arabicPeriod"/>
            </a:pPr>
            <a:r>
              <a:rPr lang="en-GB" dirty="0" smtClean="0"/>
              <a:t>Key dates</a:t>
            </a:r>
          </a:p>
          <a:p>
            <a:pPr marL="914400" lvl="1" indent="-457200">
              <a:buFont typeface="+mj-lt"/>
              <a:buAutoNum type="arabicPeriod"/>
            </a:pPr>
            <a:r>
              <a:rPr lang="en-GB" dirty="0" smtClean="0"/>
              <a:t>Coursework obligations </a:t>
            </a:r>
          </a:p>
          <a:p>
            <a:pPr marL="914400" lvl="1" indent="-457200">
              <a:buFont typeface="+mj-lt"/>
              <a:buAutoNum type="arabicPeriod"/>
            </a:pPr>
            <a:r>
              <a:rPr lang="en-GB" dirty="0" smtClean="0"/>
              <a:t>Your obligations in this process</a:t>
            </a:r>
          </a:p>
          <a:p>
            <a:pPr marL="914400" lvl="1" indent="-457200">
              <a:buFont typeface="+mj-lt"/>
              <a:buAutoNum type="arabicPeriod"/>
            </a:pPr>
            <a:r>
              <a:rPr lang="en-GB" dirty="0" smtClean="0"/>
              <a:t>Concluding the year </a:t>
            </a:r>
            <a:r>
              <a:rPr lang="en-IE" dirty="0" smtClean="0"/>
              <a:t>/ Graduation event</a:t>
            </a:r>
          </a:p>
          <a:p>
            <a:pPr marL="914400" lvl="1" indent="-457200">
              <a:buFont typeface="+mj-lt"/>
              <a:buAutoNum type="arabicPeriod"/>
            </a:pPr>
            <a:r>
              <a:rPr lang="en-GB" dirty="0" smtClean="0"/>
              <a:t>Survey of students </a:t>
            </a:r>
          </a:p>
          <a:p>
            <a:pPr marL="457200" lvl="1" indent="0">
              <a:buNone/>
            </a:pPr>
            <a:endParaRPr lang="en-GB" dirty="0"/>
          </a:p>
        </p:txBody>
      </p:sp>
    </p:spTree>
    <p:extLst>
      <p:ext uri="{BB962C8B-B14F-4D97-AF65-F5344CB8AC3E}">
        <p14:creationId xmlns:p14="http://schemas.microsoft.com/office/powerpoint/2010/main" val="3359972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of school closure</a:t>
            </a:r>
            <a:endParaRPr lang="en-IE" dirty="0"/>
          </a:p>
        </p:txBody>
      </p:sp>
      <p:sp>
        <p:nvSpPr>
          <p:cNvPr id="3" name="Content Placeholder 2"/>
          <p:cNvSpPr>
            <a:spLocks noGrp="1"/>
          </p:cNvSpPr>
          <p:nvPr>
            <p:ph idx="1"/>
          </p:nvPr>
        </p:nvSpPr>
        <p:spPr/>
        <p:txBody>
          <a:bodyPr/>
          <a:lstStyle/>
          <a:p>
            <a:r>
              <a:rPr lang="en-GB" dirty="0" smtClean="0"/>
              <a:t>The prolonged period of school closure has created a situation whereby students across the country have been disadvantaged. </a:t>
            </a:r>
          </a:p>
          <a:p>
            <a:r>
              <a:rPr lang="en-GB" dirty="0" smtClean="0"/>
              <a:t>The provision of remote learning has gone some way to alleviate this, but an “educational loss” has occurred. </a:t>
            </a:r>
            <a:endParaRPr lang="en-GB" dirty="0"/>
          </a:p>
          <a:p>
            <a:r>
              <a:rPr lang="en-GB" dirty="0" smtClean="0"/>
              <a:t>The solution has been to provide an alternative approach to help  students move forward in education and their lives. </a:t>
            </a:r>
            <a:endParaRPr lang="en-GB" dirty="0"/>
          </a:p>
          <a:p>
            <a:r>
              <a:rPr lang="en-GB" dirty="0" smtClean="0"/>
              <a:t>Choice between Traditional Leaving Cert, SEC Accredited Grades or a mixture of both. </a:t>
            </a:r>
            <a:endParaRPr lang="en-IE" dirty="0"/>
          </a:p>
        </p:txBody>
      </p:sp>
    </p:spTree>
    <p:extLst>
      <p:ext uri="{BB962C8B-B14F-4D97-AF65-F5344CB8AC3E}">
        <p14:creationId xmlns:p14="http://schemas.microsoft.com/office/powerpoint/2010/main" val="823298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important decision</a:t>
            </a:r>
            <a:endParaRPr lang="en-IE" dirty="0"/>
          </a:p>
        </p:txBody>
      </p:sp>
      <p:sp>
        <p:nvSpPr>
          <p:cNvPr id="3" name="Content Placeholder 2"/>
          <p:cNvSpPr>
            <a:spLocks noGrp="1"/>
          </p:cNvSpPr>
          <p:nvPr>
            <p:ph idx="1"/>
          </p:nvPr>
        </p:nvSpPr>
        <p:spPr>
          <a:xfrm>
            <a:off x="680321" y="2336873"/>
            <a:ext cx="9613861" cy="4290350"/>
          </a:xfrm>
        </p:spPr>
        <p:txBody>
          <a:bodyPr>
            <a:normAutofit lnSpcReduction="10000"/>
          </a:bodyPr>
          <a:lstStyle/>
          <a:p>
            <a:r>
              <a:rPr lang="en-GB" dirty="0" smtClean="0"/>
              <a:t>You will be faced with significant decisions over the next two weeks. </a:t>
            </a:r>
            <a:r>
              <a:rPr lang="en-GB" i="1" dirty="0" smtClean="0"/>
              <a:t>(Around the 8</a:t>
            </a:r>
            <a:r>
              <a:rPr lang="en-GB" i="1" baseline="30000" dirty="0" smtClean="0"/>
              <a:t>th</a:t>
            </a:r>
            <a:r>
              <a:rPr lang="en-GB" i="1" dirty="0" smtClean="0"/>
              <a:t> March you must decide what options you are pursuing)</a:t>
            </a:r>
          </a:p>
          <a:p>
            <a:r>
              <a:rPr lang="en-GB" dirty="0" smtClean="0"/>
              <a:t>You must ensure that you take time to consider the decisions that you will be making and seek advice from home and school along the way. </a:t>
            </a:r>
          </a:p>
          <a:p>
            <a:r>
              <a:rPr lang="en-GB" dirty="0" smtClean="0"/>
              <a:t>Please note that your teachers are not allowed to give you direction as to what pathway you should choose, they are not allowed to provide you an indication of marks they might award you. They can advise you around the levels you should choose for the LC exams.</a:t>
            </a:r>
          </a:p>
          <a:p>
            <a:r>
              <a:rPr lang="en-GB" dirty="0" smtClean="0"/>
              <a:t>In school please make an appointment to consult the Guidance Counsellor, Principal or Deputy Principal.</a:t>
            </a:r>
          </a:p>
          <a:p>
            <a:endParaRPr lang="en-GB" dirty="0" smtClean="0"/>
          </a:p>
          <a:p>
            <a:endParaRPr lang="en-IE" dirty="0"/>
          </a:p>
        </p:txBody>
      </p:sp>
    </p:spTree>
    <p:extLst>
      <p:ext uri="{BB962C8B-B14F-4D97-AF65-F5344CB8AC3E}">
        <p14:creationId xmlns:p14="http://schemas.microsoft.com/office/powerpoint/2010/main" val="3981011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SEC Accredited Grades Process</a:t>
            </a:r>
            <a:endParaRPr lang="en-IE" dirty="0"/>
          </a:p>
        </p:txBody>
      </p:sp>
      <p:sp>
        <p:nvSpPr>
          <p:cNvPr id="3" name="Content Placeholder 2"/>
          <p:cNvSpPr>
            <a:spLocks noGrp="1"/>
          </p:cNvSpPr>
          <p:nvPr>
            <p:ph idx="1"/>
          </p:nvPr>
        </p:nvSpPr>
        <p:spPr>
          <a:xfrm>
            <a:off x="680321" y="2336873"/>
            <a:ext cx="10266353" cy="3950716"/>
          </a:xfrm>
        </p:spPr>
        <p:txBody>
          <a:bodyPr>
            <a:normAutofit fontScale="92500"/>
          </a:bodyPr>
          <a:lstStyle/>
          <a:p>
            <a:r>
              <a:rPr lang="en-GB" dirty="0" smtClean="0"/>
              <a:t>This process is very similar to the process that your teachers undertook last year for the LC class of 2020. </a:t>
            </a:r>
            <a:endParaRPr lang="en-GB" dirty="0"/>
          </a:p>
          <a:p>
            <a:r>
              <a:rPr lang="en-GB" dirty="0" smtClean="0"/>
              <a:t>The professionalism of teachers in estimated grades is extremely high. They will do their best to ensure that a grade awarded reflects the knowledge they have of you as a student of their subject. </a:t>
            </a:r>
          </a:p>
          <a:p>
            <a:r>
              <a:rPr lang="en-GB" dirty="0" smtClean="0"/>
              <a:t>In this process you teacher will provide the State Examinations Commission (SEC) with an estimated grade/mark for you. The State Examinations Commission then take this information and apply a standardisation process to the grades and bring all results received into line across the country. </a:t>
            </a:r>
            <a:endParaRPr lang="en-GB" dirty="0"/>
          </a:p>
          <a:p>
            <a:r>
              <a:rPr lang="en-GB" dirty="0" smtClean="0"/>
              <a:t>Once this process is complete the SEC issue a result for a student called an “Accredited Grade” this result will issue in August. </a:t>
            </a:r>
          </a:p>
          <a:p>
            <a:endParaRPr lang="en-IE" dirty="0"/>
          </a:p>
        </p:txBody>
      </p:sp>
    </p:spTree>
    <p:extLst>
      <p:ext uri="{BB962C8B-B14F-4D97-AF65-F5344CB8AC3E}">
        <p14:creationId xmlns:p14="http://schemas.microsoft.com/office/powerpoint/2010/main" val="716156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my teacher estimate my mark?</a:t>
            </a:r>
            <a:endParaRPr lang="en-IE" dirty="0"/>
          </a:p>
        </p:txBody>
      </p:sp>
      <p:sp>
        <p:nvSpPr>
          <p:cNvPr id="3" name="Content Placeholder 2"/>
          <p:cNvSpPr>
            <a:spLocks noGrp="1"/>
          </p:cNvSpPr>
          <p:nvPr>
            <p:ph idx="1"/>
          </p:nvPr>
        </p:nvSpPr>
        <p:spPr/>
        <p:txBody>
          <a:bodyPr/>
          <a:lstStyle/>
          <a:p>
            <a:r>
              <a:rPr lang="en-GB" dirty="0" smtClean="0"/>
              <a:t>Professional Judgement</a:t>
            </a:r>
          </a:p>
          <a:p>
            <a:r>
              <a:rPr lang="en-GB" dirty="0" smtClean="0"/>
              <a:t>Evidence base on your contribution over 5</a:t>
            </a:r>
            <a:r>
              <a:rPr lang="en-GB" baseline="30000" dirty="0" smtClean="0"/>
              <a:t>th</a:t>
            </a:r>
            <a:r>
              <a:rPr lang="en-GB" dirty="0" smtClean="0"/>
              <a:t> and 6</a:t>
            </a:r>
            <a:r>
              <a:rPr lang="en-GB" baseline="30000" dirty="0" smtClean="0"/>
              <a:t>th</a:t>
            </a:r>
            <a:r>
              <a:rPr lang="en-GB" dirty="0" smtClean="0"/>
              <a:t> Year</a:t>
            </a:r>
          </a:p>
          <a:p>
            <a:r>
              <a:rPr lang="en-GB" dirty="0" smtClean="0"/>
              <a:t>Reviewing your formative and summative assessments</a:t>
            </a:r>
          </a:p>
          <a:p>
            <a:r>
              <a:rPr lang="en-GB" dirty="0" smtClean="0"/>
              <a:t>Work and additional testing completed up until the 14</a:t>
            </a:r>
            <a:r>
              <a:rPr lang="en-GB" baseline="30000" dirty="0" smtClean="0"/>
              <a:t>th</a:t>
            </a:r>
            <a:r>
              <a:rPr lang="en-GB" dirty="0" smtClean="0"/>
              <a:t> May 2021</a:t>
            </a:r>
          </a:p>
          <a:p>
            <a:r>
              <a:rPr lang="en-GB" dirty="0" smtClean="0"/>
              <a:t>Pre examinations cannot be used as part of the process. </a:t>
            </a:r>
            <a:endParaRPr lang="en-IE" dirty="0"/>
          </a:p>
        </p:txBody>
      </p:sp>
    </p:spTree>
    <p:extLst>
      <p:ext uri="{BB962C8B-B14F-4D97-AF65-F5344CB8AC3E}">
        <p14:creationId xmlns:p14="http://schemas.microsoft.com/office/powerpoint/2010/main" val="746841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Traditional Leaving Certificate</a:t>
            </a:r>
            <a:endParaRPr lang="en-IE" dirty="0"/>
          </a:p>
        </p:txBody>
      </p:sp>
      <p:sp>
        <p:nvSpPr>
          <p:cNvPr id="3" name="Content Placeholder 2"/>
          <p:cNvSpPr>
            <a:spLocks noGrp="1"/>
          </p:cNvSpPr>
          <p:nvPr>
            <p:ph idx="1"/>
          </p:nvPr>
        </p:nvSpPr>
        <p:spPr/>
        <p:txBody>
          <a:bodyPr>
            <a:normAutofit lnSpcReduction="10000"/>
          </a:bodyPr>
          <a:lstStyle/>
          <a:p>
            <a:r>
              <a:rPr lang="en-GB" dirty="0" smtClean="0"/>
              <a:t>Examinations begin on the 9</a:t>
            </a:r>
            <a:r>
              <a:rPr lang="en-GB" baseline="30000" dirty="0" smtClean="0"/>
              <a:t>th</a:t>
            </a:r>
            <a:r>
              <a:rPr lang="en-GB" dirty="0" smtClean="0"/>
              <a:t> June 2021. The timetable has been provided for you on Teams. </a:t>
            </a:r>
          </a:p>
          <a:p>
            <a:r>
              <a:rPr lang="en-GB" dirty="0" smtClean="0"/>
              <a:t>If you are sitting these </a:t>
            </a:r>
            <a:r>
              <a:rPr lang="en-GB" dirty="0" smtClean="0"/>
              <a:t>examinations </a:t>
            </a:r>
            <a:r>
              <a:rPr lang="en-GB" dirty="0" smtClean="0"/>
              <a:t>in June you will need to sit or complete the relevant coursework as that will be accounted for in the marking process. </a:t>
            </a:r>
          </a:p>
          <a:p>
            <a:pPr lvl="1"/>
            <a:r>
              <a:rPr lang="en-GB" dirty="0" smtClean="0"/>
              <a:t>For example if you are sitting the Leaving Cert French exam in June then you will also need to have completed the Oral exam at Easter.</a:t>
            </a:r>
          </a:p>
          <a:p>
            <a:pPr lvl="1"/>
            <a:r>
              <a:rPr lang="en-GB" dirty="0" smtClean="0"/>
              <a:t>For example if you are taking Geography for LC then you will also have to have submitted the coursework component.</a:t>
            </a:r>
          </a:p>
          <a:p>
            <a:pPr lvl="1"/>
            <a:r>
              <a:rPr lang="en-GB" dirty="0" smtClean="0"/>
              <a:t>The submission dates for coursework components will be extended/ </a:t>
            </a:r>
            <a:r>
              <a:rPr lang="en-GB" dirty="0" err="1" smtClean="0"/>
              <a:t>resissued</a:t>
            </a:r>
            <a:r>
              <a:rPr lang="en-GB" dirty="0" smtClean="0"/>
              <a:t> over the coming weeks. There will be specific guidance issued individually for each subject. </a:t>
            </a:r>
          </a:p>
        </p:txBody>
      </p:sp>
    </p:spTree>
    <p:extLst>
      <p:ext uri="{BB962C8B-B14F-4D97-AF65-F5344CB8AC3E}">
        <p14:creationId xmlns:p14="http://schemas.microsoft.com/office/powerpoint/2010/main" val="3010284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combination of Accredited Grades and the Traditional Leaving Cert </a:t>
            </a:r>
            <a:endParaRPr lang="en-IE" dirty="0"/>
          </a:p>
        </p:txBody>
      </p:sp>
      <p:sp>
        <p:nvSpPr>
          <p:cNvPr id="3" name="Content Placeholder 2"/>
          <p:cNvSpPr>
            <a:spLocks noGrp="1"/>
          </p:cNvSpPr>
          <p:nvPr>
            <p:ph idx="1"/>
          </p:nvPr>
        </p:nvSpPr>
        <p:spPr/>
        <p:txBody>
          <a:bodyPr>
            <a:normAutofit fontScale="92500" lnSpcReduction="10000"/>
          </a:bodyPr>
          <a:lstStyle/>
          <a:p>
            <a:r>
              <a:rPr lang="en-GB" dirty="0" smtClean="0"/>
              <a:t>It is an option to take </a:t>
            </a:r>
            <a:r>
              <a:rPr lang="en-GB" dirty="0" err="1" smtClean="0"/>
              <a:t>Acrredited</a:t>
            </a:r>
            <a:r>
              <a:rPr lang="en-GB" dirty="0" smtClean="0"/>
              <a:t> Grades and sit the Leaving Cert in all subjects or just certain subjects. </a:t>
            </a:r>
          </a:p>
          <a:p>
            <a:r>
              <a:rPr lang="en-GB" dirty="0" smtClean="0"/>
              <a:t>This approach allows for two grades to be achieved by a student and the higher of the two grades is what the student will receive. </a:t>
            </a:r>
          </a:p>
          <a:p>
            <a:pPr lvl="1"/>
            <a:r>
              <a:rPr lang="en-GB" dirty="0" smtClean="0"/>
              <a:t>For example if a student:</a:t>
            </a:r>
          </a:p>
          <a:p>
            <a:pPr marL="457200" lvl="1" indent="0">
              <a:buNone/>
            </a:pPr>
            <a:r>
              <a:rPr lang="en-GB" i="1" dirty="0" smtClean="0"/>
              <a:t>Receives a H4 from the Accredited Grades process and a H3 from sitting the exam they will receive the H3 grade as that is the higher result. </a:t>
            </a:r>
          </a:p>
          <a:p>
            <a:pPr marL="457200" lvl="1" indent="0">
              <a:buNone/>
            </a:pPr>
            <a:endParaRPr lang="en-GB" i="1" dirty="0"/>
          </a:p>
          <a:p>
            <a:pPr marL="457200" lvl="1" indent="0">
              <a:buNone/>
            </a:pPr>
            <a:r>
              <a:rPr lang="en-GB" b="1" dirty="0" smtClean="0">
                <a:solidFill>
                  <a:srgbClr val="FFFF00"/>
                </a:solidFill>
              </a:rPr>
              <a:t>If you are being cautious you should probably opt for both calculated grades and the Leaving Certificate exams. This means that you are doubling your chances of success. </a:t>
            </a:r>
            <a:endParaRPr lang="en-GB" b="1" dirty="0">
              <a:solidFill>
                <a:srgbClr val="FFFF00"/>
              </a:solidFill>
            </a:endParaRPr>
          </a:p>
          <a:p>
            <a:pPr marL="457200" lvl="1" indent="0">
              <a:buNone/>
            </a:pPr>
            <a:r>
              <a:rPr lang="en-GB" dirty="0" smtClean="0">
                <a:solidFill>
                  <a:srgbClr val="FF0000"/>
                </a:solidFill>
              </a:rPr>
              <a:t>		</a:t>
            </a:r>
            <a:endParaRPr lang="en-IE" dirty="0">
              <a:solidFill>
                <a:srgbClr val="FF0000"/>
              </a:solidFill>
            </a:endParaRPr>
          </a:p>
        </p:txBody>
      </p:sp>
    </p:spTree>
    <p:extLst>
      <p:ext uri="{BB962C8B-B14F-4D97-AF65-F5344CB8AC3E}">
        <p14:creationId xmlns:p14="http://schemas.microsoft.com/office/powerpoint/2010/main" val="533000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Oral Examinations</a:t>
            </a:r>
            <a:endParaRPr lang="en-IE" dirty="0"/>
          </a:p>
        </p:txBody>
      </p:sp>
      <p:sp>
        <p:nvSpPr>
          <p:cNvPr id="3" name="Content Placeholder 2"/>
          <p:cNvSpPr>
            <a:spLocks noGrp="1"/>
          </p:cNvSpPr>
          <p:nvPr>
            <p:ph idx="1"/>
          </p:nvPr>
        </p:nvSpPr>
        <p:spPr/>
        <p:txBody>
          <a:bodyPr/>
          <a:lstStyle/>
          <a:p>
            <a:r>
              <a:rPr lang="en-GB" dirty="0" smtClean="0"/>
              <a:t>These will be completed in school during or just after Easter. </a:t>
            </a:r>
          </a:p>
          <a:p>
            <a:r>
              <a:rPr lang="en-GB" dirty="0" smtClean="0"/>
              <a:t>The examinations will be administered by a teacher from the school or a neighbouring school. </a:t>
            </a:r>
          </a:p>
          <a:p>
            <a:r>
              <a:rPr lang="en-GB" dirty="0" smtClean="0"/>
              <a:t>The teacher conducting the oral will not be grading the student. A transcript (tape, video or recording) will be sent to the State Examinations Commission to be graded/marked by them. </a:t>
            </a:r>
          </a:p>
          <a:p>
            <a:pPr lvl="1"/>
            <a:r>
              <a:rPr lang="en-GB" i="1" dirty="0" smtClean="0"/>
              <a:t>(You must take the oral exam if you are going to sit the written exam in June)</a:t>
            </a:r>
          </a:p>
        </p:txBody>
      </p:sp>
    </p:spTree>
    <p:extLst>
      <p:ext uri="{BB962C8B-B14F-4D97-AF65-F5344CB8AC3E}">
        <p14:creationId xmlns:p14="http://schemas.microsoft.com/office/powerpoint/2010/main" val="3493716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1470</TotalTime>
  <Words>1615</Words>
  <Application>Microsoft Office PowerPoint</Application>
  <PresentationFormat>Widescreen</PresentationFormat>
  <Paragraphs>129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Trebuchet MS</vt:lpstr>
      <vt:lpstr>Berlin</vt:lpstr>
      <vt:lpstr>Leaving Cert 2021 options</vt:lpstr>
      <vt:lpstr>Things we will discuss</vt:lpstr>
      <vt:lpstr>Impact of school closure</vt:lpstr>
      <vt:lpstr>An important decision</vt:lpstr>
      <vt:lpstr>The SEC Accredited Grades Process</vt:lpstr>
      <vt:lpstr>How does my teacher estimate my mark?</vt:lpstr>
      <vt:lpstr>Traditional Leaving Certificate</vt:lpstr>
      <vt:lpstr>A combination of Accredited Grades and the Traditional Leaving Cert </vt:lpstr>
      <vt:lpstr>Oral Examinations</vt:lpstr>
      <vt:lpstr>Practical Coursework</vt:lpstr>
      <vt:lpstr>Music</vt:lpstr>
      <vt:lpstr>You are taking responsibility for your own decision – think of the implications</vt:lpstr>
      <vt:lpstr>Some key dates to remember</vt:lpstr>
      <vt:lpstr>What should you be doing in school. </vt:lpstr>
      <vt:lpstr>Be aware things may change</vt:lpstr>
      <vt:lpstr>Concluding the Year and Graduation</vt:lpstr>
      <vt:lpstr>Survey of students</vt:lpstr>
      <vt:lpstr>Return to school form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Leaving Cert 2021 options</dc:title>
  <dc:creator>James Deane</dc:creator>
  <cp:lastModifiedBy>James Deane</cp:lastModifiedBy>
  <cp:revision>20</cp:revision>
  <dcterms:created xsi:type="dcterms:W3CDTF">2021-02-23T11:10:30Z</dcterms:created>
  <dcterms:modified xsi:type="dcterms:W3CDTF">2021-02-24T14:50:25Z</dcterms:modified>
</cp:coreProperties>
</file>